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341"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6" r:id="rId20"/>
    <p:sldId id="342" r:id="rId21"/>
    <p:sldId id="323" r:id="rId22"/>
    <p:sldId id="324" r:id="rId23"/>
    <p:sldId id="325" r:id="rId24"/>
    <p:sldId id="336" r:id="rId25"/>
    <p:sldId id="344" r:id="rId26"/>
    <p:sldId id="345"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0000" autoAdjust="0"/>
  </p:normalViewPr>
  <p:slideViewPr>
    <p:cSldViewPr snapToGrid="0">
      <p:cViewPr varScale="1">
        <p:scale>
          <a:sx n="69" d="100"/>
          <a:sy n="69" d="100"/>
        </p:scale>
        <p:origin x="390" y="48"/>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10/22/18</a:t>
            </a:fld>
            <a:endParaRPr lang="de-D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‹Nr.›</a:t>
            </a:fld>
            <a:endParaRPr lang="de-D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Diese Präsentation richtet sich an Jugendliche ab 11 Jahren. Wir empfehlen 90 Minuten für Präsentation, Gruppendiskussion, Videos und Programmieraktivitäten der Teilnehmer. </a:t>
            </a:r>
            <a:endParaRPr lang="de-DE" b="1" u="sng" dirty="0"/>
          </a:p>
          <a:p>
            <a:endParaRPr lang="de-DE" b="1" u="sng" dirty="0">
              <a:latin typeface="+mn-lt"/>
            </a:endParaRPr>
          </a:p>
          <a:p>
            <a:r>
              <a:rPr lang="de-DE" b="1" u="sng" dirty="0">
                <a:latin typeface="+mn-lt"/>
              </a:rPr>
              <a:t>BEISPIELSCRIPT: </a:t>
            </a:r>
          </a:p>
          <a:p>
            <a:endParaRPr lang="de-DE" b="1" u="sng"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latin typeface="+mn-lt"/>
              </a:rPr>
              <a:t>"</a:t>
            </a:r>
            <a:r>
              <a:rPr lang="de-DE" sz="1200" kern="1200" dirty="0">
                <a:solidFill>
                  <a:schemeClr val="tx1"/>
                </a:solidFill>
                <a:effectLst/>
                <a:latin typeface="+mn-lt"/>
              </a:rPr>
              <a:t>Hallo! Ich bin &lt;Name&gt;, von &lt;Organisation&gt;. Herzlich willkommen zur diesjährigen "Hour of Code</a:t>
            </a:r>
            <a:r>
              <a:rPr lang="de-DE" sz="1200" kern="1200" baseline="30000" dirty="0">
                <a:solidFill>
                  <a:schemeClr val="tx1"/>
                </a:solidFill>
                <a:effectLst/>
                <a:latin typeface="+mn-lt"/>
              </a:rPr>
              <a:t>TM</a:t>
            </a:r>
            <a:r>
              <a:rPr lang="de-DE" sz="1200" kern="1200" dirty="0">
                <a:solidFill>
                  <a:schemeClr val="tx1"/>
                </a:solidFill>
                <a:effectLst/>
                <a:latin typeface="+mn-lt"/>
              </a:rPr>
              <a:t>“. „Hour of Code</a:t>
            </a:r>
            <a:r>
              <a:rPr lang="de-DE" sz="1200" kern="1200" baseline="30000" dirty="0">
                <a:solidFill>
                  <a:schemeClr val="tx1"/>
                </a:solidFill>
                <a:effectLst/>
                <a:latin typeface="+mn-lt"/>
              </a:rPr>
              <a:t>TM</a:t>
            </a:r>
            <a:r>
              <a:rPr lang="de-DE" sz="1200" kern="1200" dirty="0">
                <a:solidFill>
                  <a:schemeClr val="tx1"/>
                </a:solidFill>
                <a:effectLst/>
                <a:latin typeface="+mn-lt"/>
              </a:rPr>
              <a:t>“ ist eine weltweite Kampagne von Code.org mit dem Ziel, die Geheimnisse ums Programmieren lüften und aufzuzeigen, dass jeder die Grundlagen erlernen kann. Heute seid ihr ein Teil davon</a:t>
            </a:r>
            <a:r>
              <a:rPr lang="de-DE" b="0" u="none" baseline="0" dirty="0">
                <a:latin typeface="+mn-lt"/>
              </a:rPr>
              <a:t> und macht das neue Minecraft "Hour of Code</a:t>
            </a:r>
            <a:r>
              <a:rPr lang="de-DE" b="0" u="none" baseline="30000" dirty="0">
                <a:latin typeface="+mn-lt"/>
              </a:rPr>
              <a:t>TM</a:t>
            </a:r>
            <a:r>
              <a:rPr lang="de-DE" b="0" u="none" baseline="0" dirty="0">
                <a:latin typeface="+mn-lt"/>
              </a:rPr>
              <a:t>"-Tutorial von Microsoft. Aber vorher reden wir ein bisschen darüber, was Programmieren </a:t>
            </a:r>
            <a:r>
              <a:rPr lang="de-DE" b="0" i="1" u="none" baseline="0" dirty="0">
                <a:latin typeface="+mn-lt"/>
              </a:rPr>
              <a:t>eigentlich </a:t>
            </a:r>
            <a:r>
              <a:rPr lang="de-DE" b="0" u="none" baseline="0" dirty="0">
                <a:latin typeface="+mn-lt"/>
              </a:rPr>
              <a:t>ist, warum es wichtig ist und welchen positiven Einfluss es auf euer Leben haben kann!"</a:t>
            </a:r>
            <a:endParaRPr lang="de-DE" b="1" u="sng" dirty="0">
              <a:latin typeface="+mn-lt"/>
            </a:endParaRPr>
          </a:p>
          <a:p>
            <a:endParaRPr lang="de-DE" b="1" u="sng" dirty="0"/>
          </a:p>
          <a:p>
            <a:r>
              <a:rPr lang="de-DE" b="1" u="sng" dirty="0"/>
              <a:t>ZIEL DER FOLIE:</a:t>
            </a:r>
            <a:r>
              <a:rPr lang="de-DE" dirty="0"/>
              <a:t> </a:t>
            </a:r>
          </a:p>
          <a:p>
            <a:endParaRPr lang="de-DE" b="0" u="none" baseline="0" dirty="0"/>
          </a:p>
          <a:p>
            <a:r>
              <a:rPr lang="de-DE" b="0" u="none" baseline="0" dirty="0"/>
              <a:t>Teilnehmer für "Hour of Code</a:t>
            </a:r>
            <a:r>
              <a:rPr lang="de-DE" b="0" u="none" baseline="30000" dirty="0"/>
              <a:t>TM</a:t>
            </a:r>
            <a:r>
              <a:rPr lang="de-DE" b="0" u="none" baseline="0" dirty="0"/>
              <a:t>" begeistern!</a:t>
            </a:r>
          </a:p>
          <a:p>
            <a:endParaRPr lang="de-DE" b="0" u="none" baseline="0" dirty="0"/>
          </a:p>
          <a:p>
            <a:pPr marL="0" algn="l" defTabSz="914400" rtl="0" eaLnBrk="1" latinLnBrk="0" hangingPunct="1"/>
            <a:r>
              <a:rPr lang="de-DE" sz="1200" b="1" u="sng" kern="1200" dirty="0">
                <a:solidFill>
                  <a:schemeClr val="tx1"/>
                </a:solidFill>
                <a:effectLst/>
                <a:latin typeface="+mn-lt"/>
              </a:rPr>
              <a:t>ANMERKUNG FÜR SCHULUNGSLEITER:</a:t>
            </a:r>
          </a:p>
          <a:p>
            <a:r>
              <a:rPr lang="de-DE" sz="1200" kern="1200" dirty="0">
                <a:solidFill>
                  <a:schemeClr val="tx1"/>
                </a:solidFill>
                <a:effectLst/>
                <a:latin typeface="+mn-lt"/>
              </a:rPr>
              <a:t>Die meisten Folien in der Event-Präsentation werden nur kurz gezeigt, in den meisten Fällen nur für einige Sekunden, um Ihre zügige und dialogorientierte Präsentation für das Publikum visuell zu unterstützen.</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r>
              <a:rPr lang="de-DE" sz="1200" b="0" i="0" u="none" strike="noStrike" kern="1200" dirty="0">
                <a:solidFill>
                  <a:schemeClr val="tx1"/>
                </a:solidFill>
                <a:effectLst/>
                <a:latin typeface="+mn-lt"/>
              </a:rPr>
              <a:t>Dieses Bild zeigt die weltweite Teilnahme an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sz="1200" b="0" i="0" u="none" strike="noStrike" kern="1200" dirty="0">
                <a:solidFill>
                  <a:schemeClr val="tx1"/>
                </a:solidFill>
                <a:effectLst/>
                <a:latin typeface="+mn-lt"/>
              </a:rPr>
              <a:t>-Events.</a:t>
            </a:r>
            <a:r>
              <a:rPr lang="de-DE" dirty="0"/>
              <a:t>  </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e-D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"Außerdem ist es etwas, mit dem ihr viele Ziele erreichen könnt - ihr könnt mit euren Freunden einen Blog, eine Website oder eine App entwickeln..”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1" u="sng" dirty="0"/>
              <a:t>ZIEL DER FOLIE:</a:t>
            </a:r>
          </a:p>
          <a:p>
            <a:endParaRPr lang="de-DE" b="1" u="sng" dirty="0"/>
          </a:p>
          <a:p>
            <a:r>
              <a:rPr lang="de-DE" sz="1200" kern="1200" dirty="0">
                <a:solidFill>
                  <a:schemeClr val="tx1"/>
                </a:solidFill>
                <a:effectLst/>
                <a:latin typeface="+mn-lt"/>
              </a:rPr>
              <a:t>In Folien 9 bis 12 zeigen wir</a:t>
            </a:r>
            <a:r>
              <a:rPr lang="de-DE" dirty="0"/>
              <a:t> </a:t>
            </a:r>
            <a:r>
              <a:rPr lang="de-DE" sz="1200" kern="1200" dirty="0">
                <a:solidFill>
                  <a:schemeClr val="tx1"/>
                </a:solidFill>
                <a:effectLst/>
                <a:latin typeface="+mn-lt"/>
              </a:rPr>
              <a:t>den jungen Menschen, wie viel Spaß man beim Programmieren haben kann. Wir wollen besonders hervorheben, was Programmieren</a:t>
            </a:r>
            <a:r>
              <a:rPr lang="de-DE" sz="1200" b="1" kern="1200" dirty="0">
                <a:solidFill>
                  <a:schemeClr val="tx1"/>
                </a:solidFill>
                <a:effectLst/>
                <a:latin typeface="+mn-lt"/>
              </a:rPr>
              <a:t> ist</a:t>
            </a:r>
            <a:r>
              <a:rPr lang="de-DE" sz="1200" kern="1200" dirty="0">
                <a:solidFill>
                  <a:schemeClr val="tx1"/>
                </a:solidFill>
                <a:effectLst/>
                <a:latin typeface="+mn-lt"/>
              </a:rPr>
              <a:t>: </a:t>
            </a:r>
            <a:endParaRPr lang="de-DE" dirty="0">
              <a:effectLst/>
            </a:endParaRPr>
          </a:p>
          <a:p>
            <a:pPr marL="628650" lvl="1" indent="-171450">
              <a:buFont typeface="Arial"/>
              <a:buChar char="•"/>
            </a:pPr>
            <a:r>
              <a:rPr lang="de-DE" sz="1200" kern="1200" dirty="0">
                <a:solidFill>
                  <a:schemeClr val="tx1"/>
                </a:solidFill>
                <a:effectLst/>
                <a:latin typeface="+mn-lt"/>
              </a:rPr>
              <a:t>Zusammen arbeiten </a:t>
            </a:r>
            <a:endParaRPr lang="de-DE"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Für Jungen und Mädchen </a:t>
            </a:r>
            <a:endParaRPr lang="de-DE" dirty="0">
              <a:effectLst/>
            </a:endParaRPr>
          </a:p>
          <a:p>
            <a:pPr marL="628650" lvl="1" indent="-171450">
              <a:buFont typeface="Arial"/>
              <a:buChar char="•"/>
            </a:pPr>
            <a:r>
              <a:rPr lang="de-DE" sz="1200" kern="1200" dirty="0">
                <a:solidFill>
                  <a:schemeClr val="tx1"/>
                </a:solidFill>
                <a:effectLst/>
                <a:latin typeface="+mn-lt"/>
              </a:rPr>
              <a:t>Für Introvertierte und Extrovertierte </a:t>
            </a:r>
            <a:endParaRPr lang="de-DE" dirty="0">
              <a:effectLst/>
            </a:endParaRPr>
          </a:p>
          <a:p>
            <a:pPr marL="628650" lvl="1" indent="-171450">
              <a:buFont typeface="Arial"/>
              <a:buChar char="•"/>
            </a:pPr>
            <a:r>
              <a:rPr lang="de-DE" sz="1200" kern="1200" dirty="0">
                <a:solidFill>
                  <a:schemeClr val="tx1"/>
                </a:solidFill>
                <a:effectLst/>
                <a:latin typeface="+mn-lt"/>
              </a:rPr>
              <a:t>Probleme lösen. Zum Programmieren braucht man nur sehr wenig Mathematik. </a:t>
            </a:r>
            <a:endParaRPr lang="de-DE" dirty="0">
              <a:effectLst/>
            </a:endParaRPr>
          </a:p>
          <a:p>
            <a:pPr marL="628650" lvl="1" indent="-171450">
              <a:buFont typeface="Arial"/>
              <a:buChar char="•"/>
            </a:pPr>
            <a:r>
              <a:rPr lang="de-DE" sz="1200" kern="1200" dirty="0">
                <a:solidFill>
                  <a:schemeClr val="tx1"/>
                </a:solidFill>
                <a:effectLst/>
                <a:latin typeface="+mn-lt"/>
              </a:rPr>
              <a:t>Für Menschen, die mit dem Computer ihre Leidenschaften verstärken wollen </a:t>
            </a:r>
            <a:endParaRPr lang="de-DE" dirty="0">
              <a:effectLst/>
            </a:endParaRP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Mädchen und Jungen im Grundschulalter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 Spaß mit Technologie haben</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 Individuen </a:t>
            </a:r>
            <a:endParaRPr lang="de-DE" dirty="0">
              <a:effectLst/>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e-DE"/>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"Dann schauen wir uns jetzt mal an, worauf es beim Programmieren eigentlich ankommt."</a:t>
            </a:r>
          </a:p>
          <a:p>
            <a:endParaRPr lang="de-DE" b="1" u="sng" dirty="0"/>
          </a:p>
          <a:p>
            <a:r>
              <a:rPr lang="de-DE" b="1" u="sng" dirty="0"/>
              <a:t>ZIEL DER FOLIE:</a:t>
            </a:r>
          </a:p>
          <a:p>
            <a:endParaRPr lang="de-DE" b="1" u="sng" dirty="0"/>
          </a:p>
          <a:p>
            <a:r>
              <a:rPr lang="de-DE" b="0" u="none" dirty="0"/>
              <a:t>Das nächste Kapitel einleiten und die jungen Menschen dafür begeistern, worum es beim Programmieren geht.</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KEINE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e-DE"/>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"Beim Programmieren geht es nicht nur darum, ein Programm zu schreiben, oder einem Computer Anweisungen zu geben. Es geht darum, mit Freunden ein Problem auf neue Art zu lösen."</a:t>
            </a:r>
          </a:p>
          <a:p>
            <a:endParaRPr lang="de-DE"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endParaRPr lang="de-DE" b="1" u="sng" dirty="0"/>
          </a:p>
          <a:p>
            <a:r>
              <a:rPr lang="de-DE" b="0" dirty="0"/>
              <a:t>Jungen Menschen zeigen, dass man fürs Programmieren einen wachen Kopf braucht, der Rätsel mag, Sachen aufklären und Lösungen finden will.</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lvl="1" indent="-171450">
              <a:buFont typeface="Arial"/>
              <a:buChar char="•"/>
            </a:pPr>
            <a:r>
              <a:rPr lang="de-DE" dirty="0"/>
              <a:t>Eine Gruppe von jungen Menschen, die gemeinsam an einem Computer oder Tablet arbeiten.</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e-DE"/>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"Es geht darum, eure Kreativität mit den Fähigkeiten von Computern zu verbinden und so etwas zu erschaffen, was euch begeistert."</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Die Vorstellungen von jungen Menschen zu erweitern, womit Programmieren verknüpft werden kann. </a:t>
            </a:r>
            <a:endParaRPr lang="de-DE" b="1" u="sng" dirty="0"/>
          </a:p>
          <a:p>
            <a:endParaRPr lang="de-DE" b="1" dirty="0"/>
          </a:p>
          <a:p>
            <a:r>
              <a:rPr lang="de-DE" b="1" u="sng" dirty="0"/>
              <a:t>BILDANMERKUNGEN FÜR DIESE FOLIE:</a:t>
            </a:r>
          </a:p>
          <a:p>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Eine Kunstform, die sonst nicht</a:t>
            </a:r>
            <a:r>
              <a:rPr lang="de-DE" dirty="0"/>
              <a:t> </a:t>
            </a:r>
            <a:r>
              <a:rPr lang="de-DE" sz="1200" kern="1200" dirty="0">
                <a:solidFill>
                  <a:schemeClr val="tx1"/>
                </a:solidFill>
                <a:effectLst/>
                <a:latin typeface="+mn-lt"/>
              </a:rPr>
              <a:t>mit Programmieren verknüpft wird, wie Musik oder bildende Kunst.</a:t>
            </a:r>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de-DE"/>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"Es geht auch darum, zusammen etwas</a:t>
            </a:r>
            <a:r>
              <a:rPr lang="de-DE"/>
              <a:t> </a:t>
            </a:r>
            <a:r>
              <a:rPr lang="de-DE" b="0" u="none" dirty="0"/>
              <a:t>Neues zu entwickeln!"</a:t>
            </a:r>
          </a:p>
          <a:p>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Aufklärung des Missverständnisses, dass man normalerweise immer alleine programmiert.</a:t>
            </a:r>
            <a:r>
              <a:rPr lang="de-DE"/>
              <a:t> Programmierung ist leicht zu lernen, macht Spaß, und jeder kann es lernen. </a:t>
            </a:r>
            <a:endParaRPr lang="de-DE" b="0" u="none"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Eine Gruppe von jungen Menschen, die Spaß haben.</a:t>
            </a: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de-DE"/>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"Was macht ihr am liebsten mit euren Freunden?</a:t>
            </a:r>
            <a:r>
              <a:rPr lang="de-DE"/>
              <a:t> </a:t>
            </a:r>
            <a:r>
              <a:rPr lang="de-DE" sz="1200" kern="1200" dirty="0">
                <a:solidFill>
                  <a:schemeClr val="tx1"/>
                </a:solidFill>
                <a:effectLst/>
                <a:latin typeface="+mn-lt"/>
              </a:rPr>
              <a:t>Egal was – ehrenamtliche Arbeit, Sport treiben, Mode, Computerspiele spielen."</a:t>
            </a:r>
            <a:endParaRPr lang="de-DE" b="1" u="sng" dirty="0"/>
          </a:p>
          <a:p>
            <a:endParaRPr lang="de-DE" b="1" u="sng" dirty="0"/>
          </a:p>
          <a:p>
            <a:r>
              <a:rPr lang="de-DE" b="1" u="sng" dirty="0"/>
              <a:t>ZIEL DER FOLIE:</a:t>
            </a:r>
          </a:p>
          <a:p>
            <a:endParaRPr lang="de-DE" b="1" u="sng" dirty="0"/>
          </a:p>
          <a:p>
            <a:r>
              <a:rPr lang="de-DE" sz="1200" kern="1200" dirty="0">
                <a:solidFill>
                  <a:schemeClr val="tx1"/>
                </a:solidFill>
                <a:effectLst/>
                <a:latin typeface="+mn-lt"/>
              </a:rPr>
              <a:t>Programmieren als soziale Tätigkeit etablieren - so werden junge Menschen einfacher dafür begeistert.</a:t>
            </a:r>
            <a:endParaRPr lang="de-DE" b="1" u="sng" dirty="0"/>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de-DE"/>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"Programmieren kann tatsächlich auf alles bezogen werden, was ihr gerne macht!"</a:t>
            </a:r>
          </a:p>
          <a:p>
            <a:endParaRPr lang="de-DE" b="0" u="none" baseline="0" dirty="0"/>
          </a:p>
          <a:p>
            <a:r>
              <a:rPr lang="de-DE" b="0" u="none" baseline="0" dirty="0"/>
              <a:t>*BEISPIELE</a:t>
            </a:r>
          </a:p>
          <a:p>
            <a:pPr marL="628650" lvl="1" indent="-171450">
              <a:buFont typeface="Arial"/>
              <a:buChar char="•"/>
            </a:pPr>
            <a:r>
              <a:rPr lang="de-DE" sz="1200" kern="1200" dirty="0">
                <a:solidFill>
                  <a:schemeClr val="tx1"/>
                </a:solidFill>
                <a:effectLst/>
                <a:latin typeface="+mn-lt"/>
              </a:rPr>
              <a:t>Wenn jemand gerne </a:t>
            </a:r>
            <a:r>
              <a:rPr lang="de-DE" sz="1200" b="1" kern="1200" dirty="0">
                <a:solidFill>
                  <a:schemeClr val="tx1"/>
                </a:solidFill>
                <a:effectLst/>
                <a:latin typeface="+mn-lt"/>
              </a:rPr>
              <a:t>Videospiele </a:t>
            </a:r>
            <a:r>
              <a:rPr lang="de-DE" sz="1200" kern="1200" dirty="0">
                <a:solidFill>
                  <a:schemeClr val="tx1"/>
                </a:solidFill>
                <a:effectLst/>
                <a:latin typeface="+mn-lt"/>
              </a:rPr>
              <a:t>mag, kann er sein eigenes entwickeln </a:t>
            </a:r>
            <a:endParaRPr lang="de-DE" dirty="0">
              <a:effectLst/>
            </a:endParaRPr>
          </a:p>
          <a:p>
            <a:pPr marL="628650" lvl="1" indent="-171450">
              <a:buFont typeface="Arial"/>
              <a:buChar char="•"/>
            </a:pPr>
            <a:r>
              <a:rPr lang="de-DE" sz="1200" kern="1200" dirty="0">
                <a:solidFill>
                  <a:schemeClr val="tx1"/>
                </a:solidFill>
                <a:effectLst/>
                <a:latin typeface="+mn-lt"/>
              </a:rPr>
              <a:t>Menschen, die </a:t>
            </a:r>
            <a:r>
              <a:rPr lang="de-DE" sz="1200" b="1" kern="1200" dirty="0">
                <a:solidFill>
                  <a:schemeClr val="tx1"/>
                </a:solidFill>
                <a:effectLst/>
                <a:latin typeface="+mn-lt"/>
              </a:rPr>
              <a:t>Mode </a:t>
            </a:r>
            <a:r>
              <a:rPr lang="de-DE" sz="1200" kern="1200" dirty="0">
                <a:solidFill>
                  <a:schemeClr val="tx1"/>
                </a:solidFill>
                <a:effectLst/>
                <a:latin typeface="+mn-lt"/>
              </a:rPr>
              <a:t>mögen, können ihren eigenen Blog aufbauen, der ihre eigenen Modetipps weitergibt</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Teilnehmer, die </a:t>
            </a:r>
            <a:r>
              <a:rPr lang="de-DE" sz="1200" b="1" kern="1200" dirty="0">
                <a:solidFill>
                  <a:schemeClr val="tx1"/>
                </a:solidFill>
                <a:effectLst/>
                <a:latin typeface="+mn-lt"/>
              </a:rPr>
              <a:t>Literatur</a:t>
            </a:r>
            <a:r>
              <a:rPr lang="de-DE" dirty="0"/>
              <a:t> </a:t>
            </a:r>
            <a:r>
              <a:rPr lang="de-DE" sz="1200" kern="1200" dirty="0">
                <a:solidFill>
                  <a:schemeClr val="tx1"/>
                </a:solidFill>
                <a:effectLst/>
                <a:latin typeface="+mn-lt"/>
              </a:rPr>
              <a:t>mögen, können eine Website aufbauen, die ihre eigenen Rezensionen und monatliche Lesetipps zeigt. </a:t>
            </a:r>
            <a:endParaRPr lang="de-DE" b="0" u="none" dirty="0"/>
          </a:p>
          <a:p>
            <a:endParaRPr lang="de-DE" b="1" u="sng" dirty="0"/>
          </a:p>
          <a:p>
            <a:r>
              <a:rPr lang="de-DE" b="1" u="sng" dirty="0"/>
              <a:t>ZIEL DER FOLIE: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Der</a:t>
            </a:r>
            <a:r>
              <a:rPr lang="de-DE" sz="1200" kern="1200" dirty="0">
                <a:solidFill>
                  <a:schemeClr val="tx1"/>
                </a:solidFill>
                <a:effectLst/>
                <a:latin typeface="+mn-lt"/>
              </a:rPr>
              <a:t> soziale Druck in diesem Alter ist groß, deshalb müssen Sie zeigen, dass Programmieren auf </a:t>
            </a:r>
            <a:r>
              <a:rPr lang="de-DE" sz="1200" i="1" kern="1200" dirty="0">
                <a:solidFill>
                  <a:schemeClr val="tx1"/>
                </a:solidFill>
                <a:effectLst/>
                <a:latin typeface="+mn-lt"/>
              </a:rPr>
              <a:t>jeden</a:t>
            </a:r>
            <a:r>
              <a:rPr lang="de-DE" sz="1200" kern="1200" dirty="0">
                <a:solidFill>
                  <a:schemeClr val="tx1"/>
                </a:solidFill>
                <a:effectLst/>
                <a:latin typeface="+mn-lt"/>
              </a:rPr>
              <a:t> Teil des Alltags angewandt werden kann, und es keine Abweichung von der Norm ist. </a:t>
            </a:r>
            <a:endParaRPr lang="de-DE" b="1" u="sng" dirty="0"/>
          </a:p>
          <a:p>
            <a:endParaRPr lang="de-DE" b="1" dirty="0"/>
          </a:p>
          <a:p>
            <a:r>
              <a:rPr lang="de-DE" b="1" u="sng" dirty="0"/>
              <a:t>BILDANMERKUNGEN FÜR DIESE FOLIE:</a:t>
            </a:r>
          </a:p>
          <a:p>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Dieses zeigt einen Funken, als Zündfunken eines neuen Verständnisses des Programmierens.</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das einen neuen Anfang oder einen erweiterten Horizont repräsentiert.</a:t>
            </a: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e-DE"/>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"Wir fangen bald an, und ich möchte, dass ihr beim Spielen über alles nachdenkt, worüber wir gerade gesprochen haben. Und dass ihr darüber nachdenkt, wie ihr Programmieren in euren Alltag einbinden könnt."</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endParaRPr lang="de-DE" b="1" u="sng" dirty="0"/>
          </a:p>
          <a:p>
            <a:r>
              <a:rPr lang="de-DE" b="0" u="none" dirty="0"/>
              <a:t>Gewährleisten, dass die Schüler über die Inhalte der Präsentation nachdenken, während sie an "Hour of Code</a:t>
            </a:r>
            <a:r>
              <a:rPr lang="de-DE" b="0" u="none" baseline="30000" dirty="0"/>
              <a:t>TM</a:t>
            </a:r>
            <a:r>
              <a:rPr lang="de-DE" b="0" u="none" dirty="0"/>
              <a:t>" teilnehmen. </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Als Bild haben wir hier das Foto</a:t>
            </a:r>
            <a:r>
              <a:rPr lang="de-DE" dirty="0"/>
              <a:t> </a:t>
            </a:r>
            <a:r>
              <a:rPr lang="de-DE" sz="1200" kern="1200" baseline="0" dirty="0">
                <a:solidFill>
                  <a:schemeClr val="tx1"/>
                </a:solidFill>
                <a:effectLst/>
                <a:latin typeface="+mn-lt"/>
              </a:rPr>
              <a:t>einer</a:t>
            </a:r>
            <a:r>
              <a:rPr lang="de-DE" dirty="0"/>
              <a:t> </a:t>
            </a:r>
            <a:r>
              <a:rPr lang="de-DE" sz="1200" kern="1200" baseline="0" dirty="0">
                <a:solidFill>
                  <a:schemeClr val="tx1"/>
                </a:solidFill>
                <a:effectLst/>
                <a:latin typeface="+mn-lt"/>
              </a:rPr>
              <a:t>Fotografin eingesetzt, um hervorzuheben dass Programmieren in verschiedenen Bereichen nützlich ist.</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von etwas, das sonst nicht mit Programmieren verknüpft ist.</a:t>
            </a:r>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e-DE"/>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dirty="0"/>
              <a:t>"Also dann, los geht's!"</a:t>
            </a:r>
          </a:p>
          <a:p>
            <a:endParaRPr lang="de-DE" b="1" u="sng" dirty="0"/>
          </a:p>
          <a:p>
            <a:r>
              <a:rPr lang="de-DE" b="1" u="sng" dirty="0"/>
              <a:t>ZIEL DER FOLIE:</a:t>
            </a:r>
          </a:p>
          <a:p>
            <a:endParaRPr lang="de-DE" b="0" u="none" dirty="0"/>
          </a:p>
          <a:p>
            <a:r>
              <a:rPr lang="de-DE" b="0" u="none" baseline="0" dirty="0"/>
              <a:t>"Hour of Code</a:t>
            </a:r>
            <a:r>
              <a:rPr lang="de-DE" b="0" u="none" baseline="30000" dirty="0"/>
              <a:t>TM</a:t>
            </a:r>
            <a:r>
              <a:rPr lang="de-DE" b="0" u="none" baseline="0" dirty="0"/>
              <a:t>" vorzustellen.</a:t>
            </a:r>
            <a:endParaRPr lang="de-DE" b="1"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von</a:t>
            </a:r>
            <a:r>
              <a:rPr lang="de-DE" dirty="0"/>
              <a:t> </a:t>
            </a:r>
            <a:r>
              <a:rPr lang="de-DE" sz="1200" kern="1200" baseline="0" dirty="0">
                <a:solidFill>
                  <a:schemeClr val="tx1"/>
                </a:solidFill>
                <a:effectLst/>
                <a:latin typeface="+mn-lt"/>
              </a:rPr>
              <a:t>jungen Menschen, die sichtbar begeistert sind.</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de-DE"/>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dirty="0" err="1"/>
              <a:t>BEISPIELSCRIPT</a:t>
            </a:r>
            <a:r>
              <a:rPr lang="en-US" b="1" u="sng" dirty="0"/>
              <a:t>:</a:t>
            </a:r>
          </a:p>
          <a:p>
            <a:pPr lvl="2"/>
            <a:endParaRPr lang="en-US" b="1" u="sng"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ea typeface="+mn-ea"/>
                <a:cs typeface="+mn-cs"/>
              </a:rPr>
              <a:t>Seid ihr bereit zum programmieren? Dann lasst uns beginnen! In der heutigen Hour of Code erlernen wir das Programmieren anhand eines Tutorials, das vom Computerspiel </a:t>
            </a:r>
            <a:r>
              <a:rPr lang="de-DE" sz="1200" b="1" u="sng" kern="1200" dirty="0" err="1">
                <a:solidFill>
                  <a:schemeClr val="tx1"/>
                </a:solidFill>
                <a:effectLst/>
                <a:latin typeface="+mn-lt"/>
                <a:ea typeface="+mn-ea"/>
                <a:cs typeface="+mn-cs"/>
              </a:rPr>
              <a:t>Mindcraft</a:t>
            </a:r>
            <a:r>
              <a:rPr lang="de-DE" sz="1200" b="1" u="sng" kern="1200" dirty="0">
                <a:solidFill>
                  <a:schemeClr val="tx1"/>
                </a:solidFill>
                <a:effectLst/>
                <a:latin typeface="+mn-lt"/>
                <a:ea typeface="+mn-ea"/>
                <a:cs typeface="+mn-cs"/>
              </a:rPr>
              <a:t> inspiriert wurde. Die Übungen beinhalten Figuren und Konzepte aus </a:t>
            </a:r>
            <a:r>
              <a:rPr lang="de-DE" sz="1200" b="1" u="sng" kern="1200" dirty="0" err="1">
                <a:solidFill>
                  <a:schemeClr val="tx1"/>
                </a:solidFill>
                <a:effectLst/>
                <a:latin typeface="+mn-lt"/>
                <a:ea typeface="+mn-ea"/>
                <a:cs typeface="+mn-cs"/>
              </a:rPr>
              <a:t>Mindcraft</a:t>
            </a:r>
            <a:r>
              <a:rPr lang="de-DE" sz="1200" b="1" u="sng" kern="1200" dirty="0">
                <a:solidFill>
                  <a:schemeClr val="tx1"/>
                </a:solidFill>
                <a:effectLst/>
                <a:latin typeface="+mn-lt"/>
                <a:ea typeface="+mn-ea"/>
                <a:cs typeface="+mn-cs"/>
              </a:rPr>
              <a:t>, allerdings </a:t>
            </a:r>
            <a:r>
              <a:rPr lang="de-DE" sz="1200" b="1" u="sng" kern="1200" dirty="0" err="1">
                <a:solidFill>
                  <a:schemeClr val="tx1"/>
                </a:solidFill>
                <a:effectLst/>
                <a:latin typeface="+mn-lt"/>
                <a:ea typeface="+mn-ea"/>
                <a:cs typeface="+mn-cs"/>
              </a:rPr>
              <a:t>ahndelt</a:t>
            </a:r>
            <a:r>
              <a:rPr lang="de-DE" sz="1200" b="1" u="sng" kern="1200" dirty="0">
                <a:solidFill>
                  <a:schemeClr val="tx1"/>
                </a:solidFill>
                <a:effectLst/>
                <a:latin typeface="+mn-lt"/>
                <a:ea typeface="+mn-ea"/>
                <a:cs typeface="+mn-cs"/>
              </a:rPr>
              <a:t> es sich nicht um das Spiel selbst. Die Übungen bringen euch auf eine Entdeckungstour zu Land, sowie über und unter Wasser. Dabei lernt ihr den Umgang mit Schleifen und Funktionen</a:t>
            </a:r>
            <a:r>
              <a:rPr lang="de-DE" sz="1200" b="1" u="sng" kern="1200" baseline="0" dirty="0">
                <a:solidFill>
                  <a:schemeClr val="tx1"/>
                </a:solidFill>
                <a:effectLst/>
                <a:latin typeface="+mn-lt"/>
                <a:ea typeface="+mn-ea"/>
                <a:cs typeface="+mn-cs"/>
              </a:rPr>
              <a:t> kennen</a:t>
            </a:r>
            <a:r>
              <a:rPr lang="de-DE" sz="1200" b="1" u="sng" kern="1200" dirty="0">
                <a:solidFill>
                  <a:schemeClr val="tx1"/>
                </a:solidFill>
                <a:effectLst/>
                <a:latin typeface="+mn-lt"/>
                <a:ea typeface="+mn-ea"/>
                <a:cs typeface="+mn-cs"/>
              </a:rPr>
              <a:t>, um eure eigenen Lösungen zu entwickeln. </a:t>
            </a:r>
            <a:endParaRPr lang="en-US" b="0" u="none" dirty="0"/>
          </a:p>
          <a:p>
            <a:pPr lvl="2"/>
            <a:endParaRPr lang="en-US" b="0" u="none" dirty="0"/>
          </a:p>
          <a:p>
            <a:pPr lvl="2"/>
            <a:r>
              <a:rPr lang="en-US" b="1" u="sng" dirty="0" err="1"/>
              <a:t>Folienziel</a:t>
            </a:r>
            <a:r>
              <a:rPr lang="en-US" b="1" u="sng" dirty="0"/>
              <a: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0" u="none" dirty="0" err="1"/>
              <a:t>Einführung</a:t>
            </a:r>
            <a:r>
              <a:rPr lang="en-US" b="0" u="none" dirty="0"/>
              <a:t> in die Hour of Code</a:t>
            </a: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lvl="2"/>
            <a:endParaRPr lang="en-US" b="1"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dirty="0" err="1"/>
              <a:t>Anmerkungen</a:t>
            </a:r>
            <a:r>
              <a:rPr lang="en-US" b="1" u="sng" dirty="0"/>
              <a:t> </a:t>
            </a:r>
            <a:r>
              <a:rPr lang="en-US" b="1" u="sng" dirty="0" err="1"/>
              <a:t>für</a:t>
            </a:r>
            <a:r>
              <a:rPr lang="en-US" b="1" u="sng" dirty="0"/>
              <a:t> den Moderator:</a:t>
            </a:r>
          </a:p>
          <a:p>
            <a:pPr lvl="2">
              <a:defRPr/>
            </a:pPr>
            <a:r>
              <a:rPr lang="en-US" b="0" dirty="0"/>
              <a:t>Es</a:t>
            </a:r>
            <a:r>
              <a:rPr lang="en-US" b="0" baseline="0" dirty="0"/>
              <a:t> </a:t>
            </a:r>
            <a:r>
              <a:rPr lang="en-US" b="0" baseline="0" dirty="0" err="1"/>
              <a:t>sind</a:t>
            </a:r>
            <a:r>
              <a:rPr lang="en-US" b="0" baseline="0" dirty="0"/>
              <a:t> mehr </a:t>
            </a:r>
            <a:r>
              <a:rPr lang="en-US" b="0" baseline="0" dirty="0" err="1"/>
              <a:t>als</a:t>
            </a:r>
            <a:r>
              <a:rPr lang="en-US" b="0" baseline="0" dirty="0"/>
              <a:t> </a:t>
            </a:r>
            <a:r>
              <a:rPr lang="en-US" b="0" baseline="0" dirty="0" err="1"/>
              <a:t>nur</a:t>
            </a:r>
            <a:r>
              <a:rPr lang="en-US" b="0" baseline="0" dirty="0"/>
              <a:t> </a:t>
            </a:r>
            <a:r>
              <a:rPr lang="en-US" b="0" baseline="0" dirty="0" err="1"/>
              <a:t>ein</a:t>
            </a:r>
            <a:r>
              <a:rPr lang="en-US" b="0" baseline="0" dirty="0"/>
              <a:t> Tutorial </a:t>
            </a:r>
            <a:r>
              <a:rPr lang="en-US" b="0" baseline="0" dirty="0" err="1"/>
              <a:t>verfügbar</a:t>
            </a:r>
            <a:r>
              <a:rPr lang="en-US" b="0" baseline="0" dirty="0"/>
              <a:t>. </a:t>
            </a:r>
            <a:r>
              <a:rPr lang="en-US" b="0" baseline="0" dirty="0" err="1"/>
              <a:t>Beginnen</a:t>
            </a:r>
            <a:r>
              <a:rPr lang="en-US" b="0" baseline="0" dirty="0"/>
              <a:t> </a:t>
            </a:r>
            <a:r>
              <a:rPr lang="en-US" b="0" baseline="0" dirty="0" err="1"/>
              <a:t>Sie</a:t>
            </a:r>
            <a:r>
              <a:rPr lang="en-US" b="0" baseline="0" dirty="0"/>
              <a:t> mit dem </a:t>
            </a:r>
            <a:r>
              <a:rPr lang="en-US" b="0" baseline="0" dirty="0" err="1"/>
              <a:t>aktuell</a:t>
            </a:r>
            <a:r>
              <a:rPr lang="en-US" b="0" baseline="0" dirty="0"/>
              <a:t> </a:t>
            </a:r>
            <a:r>
              <a:rPr lang="en-US" b="0" baseline="0" dirty="0" err="1"/>
              <a:t>erschienenen</a:t>
            </a:r>
            <a:r>
              <a:rPr lang="en-US" b="0" baseline="0" dirty="0"/>
              <a:t> und </a:t>
            </a:r>
            <a:r>
              <a:rPr lang="en-US" b="0" baseline="0" dirty="0" err="1"/>
              <a:t>bieten</a:t>
            </a:r>
            <a:r>
              <a:rPr lang="en-US" b="0" baseline="0" dirty="0"/>
              <a:t> </a:t>
            </a:r>
            <a:r>
              <a:rPr lang="en-US" b="0" baseline="0" dirty="0" err="1"/>
              <a:t>Sie</a:t>
            </a:r>
            <a:r>
              <a:rPr lang="en-US" b="0" baseline="0" dirty="0"/>
              <a:t> die </a:t>
            </a:r>
            <a:r>
              <a:rPr lang="en-US" b="0" baseline="0" dirty="0" err="1"/>
              <a:t>weiteren</a:t>
            </a:r>
            <a:r>
              <a:rPr lang="en-US" b="0" baseline="0" dirty="0"/>
              <a:t> an, </a:t>
            </a:r>
            <a:r>
              <a:rPr lang="en-US" b="0" baseline="0" dirty="0" err="1"/>
              <a:t>sobald</a:t>
            </a:r>
            <a:r>
              <a:rPr lang="en-US" b="0" baseline="0" dirty="0"/>
              <a:t> die </a:t>
            </a:r>
            <a:r>
              <a:rPr lang="en-US" b="0" baseline="0" dirty="0" err="1"/>
              <a:t>Teilnehmer</a:t>
            </a:r>
            <a:r>
              <a:rPr lang="en-US" b="0" baseline="0" dirty="0"/>
              <a:t> </a:t>
            </a:r>
            <a:r>
              <a:rPr lang="en-US" b="0" baseline="0" dirty="0" err="1"/>
              <a:t>frühzeitig</a:t>
            </a:r>
            <a:r>
              <a:rPr lang="en-US" b="0" baseline="0" dirty="0"/>
              <a:t> </a:t>
            </a:r>
            <a:r>
              <a:rPr lang="en-US" b="0" baseline="0" dirty="0" err="1"/>
              <a:t>fertig</a:t>
            </a:r>
            <a:r>
              <a:rPr lang="en-US" b="0" baseline="0" dirty="0"/>
              <a:t> </a:t>
            </a:r>
            <a:r>
              <a:rPr lang="en-US" b="0" baseline="0" dirty="0" err="1"/>
              <a:t>werden</a:t>
            </a:r>
            <a:r>
              <a:rPr lang="en-US" b="0" baseline="0" dirty="0"/>
              <a:t>. </a:t>
            </a:r>
            <a:r>
              <a:rPr lang="en-US" b="0" baseline="0" dirty="0" err="1"/>
              <a:t>Jedes</a:t>
            </a:r>
            <a:r>
              <a:rPr lang="en-US" b="0" baseline="0" dirty="0"/>
              <a:t> </a:t>
            </a:r>
            <a:r>
              <a:rPr lang="en-US" b="0" baseline="0" dirty="0" err="1"/>
              <a:t>der</a:t>
            </a:r>
            <a:r>
              <a:rPr lang="en-US" b="0" baseline="0" dirty="0"/>
              <a:t> Tutorials </a:t>
            </a:r>
            <a:r>
              <a:rPr lang="en-US" b="0" baseline="0" dirty="0" err="1"/>
              <a:t>behandelt</a:t>
            </a:r>
            <a:r>
              <a:rPr lang="en-US" b="0" baseline="0" dirty="0"/>
              <a:t> </a:t>
            </a:r>
            <a:r>
              <a:rPr lang="en-US" b="0" baseline="0" dirty="0" err="1"/>
              <a:t>verschiedene</a:t>
            </a:r>
            <a:r>
              <a:rPr lang="en-US" b="0" baseline="0" dirty="0"/>
              <a:t> </a:t>
            </a:r>
            <a:r>
              <a:rPr lang="en-US" b="0" baseline="0" dirty="0" err="1"/>
              <a:t>Konzepte</a:t>
            </a:r>
            <a:r>
              <a:rPr lang="en-US" b="0" baseline="0" dirty="0"/>
              <a:t>, </a:t>
            </a:r>
            <a:r>
              <a:rPr lang="en-US" b="0" baseline="0" dirty="0" err="1"/>
              <a:t>deshalb</a:t>
            </a:r>
            <a:r>
              <a:rPr lang="en-US" b="0" baseline="0" dirty="0"/>
              <a:t> </a:t>
            </a:r>
            <a:r>
              <a:rPr lang="en-US" b="0" baseline="0" dirty="0" err="1"/>
              <a:t>empfehlen</a:t>
            </a:r>
            <a:r>
              <a:rPr lang="en-US" b="0" baseline="0" dirty="0"/>
              <a:t> </a:t>
            </a:r>
            <a:r>
              <a:rPr lang="en-US" b="0" baseline="0" dirty="0" err="1"/>
              <a:t>wir</a:t>
            </a:r>
            <a:r>
              <a:rPr lang="en-US" b="0" baseline="0" dirty="0"/>
              <a:t> die </a:t>
            </a:r>
            <a:r>
              <a:rPr lang="en-US" b="0" baseline="0" dirty="0" err="1"/>
              <a:t>Absolvierung</a:t>
            </a:r>
            <a:r>
              <a:rPr lang="en-US" b="0" baseline="0" dirty="0"/>
              <a:t> </a:t>
            </a:r>
            <a:r>
              <a:rPr lang="en-US" b="0" baseline="0" dirty="0" err="1"/>
              <a:t>aller</a:t>
            </a:r>
            <a:r>
              <a:rPr lang="en-US" b="0" baseline="0" dirty="0"/>
              <a:t> Tutorials.</a:t>
            </a:r>
            <a:endParaRPr lang="en-US" b="0" dirty="0"/>
          </a:p>
          <a:p>
            <a:pPr lvl="2"/>
            <a:endParaRPr lang="en-US" sz="1200" b="1" u="sng" kern="1200" baseline="0" dirty="0">
              <a:solidFill>
                <a:schemeClr val="tx1"/>
              </a:solidFill>
              <a:effectLst/>
              <a:latin typeface="+mn-lt"/>
              <a:ea typeface="+mn-ea"/>
              <a:cs typeface="+mn-cs"/>
            </a:endParaRPr>
          </a:p>
          <a:p>
            <a:pPr lvl="2"/>
            <a:r>
              <a:rPr lang="en-US" sz="1200" b="1" u="sng" kern="1200" baseline="0" dirty="0">
                <a:solidFill>
                  <a:schemeClr val="tx1"/>
                </a:solidFill>
                <a:effectLst/>
                <a:latin typeface="+mn-lt"/>
                <a:ea typeface="+mn-ea"/>
                <a:cs typeface="+mn-cs"/>
              </a:rPr>
              <a:t>Falls </a:t>
            </a:r>
            <a:r>
              <a:rPr lang="en-US" sz="1200" b="1" u="sng" kern="1200" baseline="0" dirty="0" err="1">
                <a:solidFill>
                  <a:schemeClr val="tx1"/>
                </a:solidFill>
                <a:effectLst/>
                <a:latin typeface="+mn-lt"/>
                <a:ea typeface="+mn-ea"/>
                <a:cs typeface="+mn-cs"/>
              </a:rPr>
              <a:t>nicht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ein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Gerät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erhalten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kann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lassen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Sie</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jeweils</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zwei</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ein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Gerät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Dabei</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soll</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sich</a:t>
            </a:r>
            <a:r>
              <a:rPr lang="en-US" sz="1200" b="1" u="sng" kern="1200" baseline="0" dirty="0">
                <a:solidFill>
                  <a:schemeClr val="tx1"/>
                </a:solidFill>
                <a:effectLst/>
                <a:latin typeface="+mn-lt"/>
                <a:ea typeface="+mn-ea"/>
                <a:cs typeface="+mn-cs"/>
              </a:rPr>
              <a:t> nach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Lektion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abgewechselt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werden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Wir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empfehlen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dass</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die Puzzles </a:t>
            </a:r>
            <a:r>
              <a:rPr lang="en-US" sz="1200" b="1" u="sng" kern="1200" baseline="0" dirty="0" err="1">
                <a:solidFill>
                  <a:schemeClr val="tx1"/>
                </a:solidFill>
                <a:effectLst/>
                <a:latin typeface="+mn-lt"/>
                <a:ea typeface="+mn-ea"/>
                <a:cs typeface="+mn-cs"/>
              </a:rPr>
              <a:t>alleine</a:t>
            </a:r>
            <a:r>
              <a:rPr lang="en-US" sz="1200" b="1" u="sng" kern="1200" baseline="0" dirty="0">
                <a:solidFill>
                  <a:schemeClr val="tx1"/>
                </a:solidFill>
                <a:effectLst/>
                <a:latin typeface="+mn-lt"/>
                <a:ea typeface="+mn-ea"/>
                <a:cs typeface="+mn-cs"/>
              </a:rPr>
              <a:t> </a:t>
            </a:r>
            <a:r>
              <a:rPr lang="de-DE" sz="1200" b="1" u="sng" kern="1200" baseline="0" dirty="0">
                <a:solidFill>
                  <a:schemeClr val="tx1"/>
                </a:solidFill>
                <a:effectLst/>
                <a:latin typeface="+mn-lt"/>
                <a:ea typeface="+mn-ea"/>
                <a:cs typeface="+mn-cs"/>
              </a:rPr>
              <a:t>löst</a:t>
            </a:r>
            <a:r>
              <a:rPr lang="en-US" sz="1200" b="1" u="sng" kern="1200" baseline="0" dirty="0">
                <a:solidFill>
                  <a:schemeClr val="tx1"/>
                </a:solidFill>
                <a:effectLst/>
                <a:latin typeface="+mn-lt"/>
                <a:ea typeface="+mn-ea"/>
                <a:cs typeface="+mn-cs"/>
              </a:rPr>
              <a:t> so </a:t>
            </a:r>
            <a:r>
              <a:rPr lang="en-US" sz="1200" b="1" u="sng" kern="1200" baseline="0" dirty="0" err="1">
                <a:solidFill>
                  <a:schemeClr val="tx1"/>
                </a:solidFill>
                <a:effectLst/>
                <a:latin typeface="+mn-lt"/>
                <a:ea typeface="+mn-ea"/>
                <a:cs typeface="+mn-cs"/>
              </a:rPr>
              <a:t>dass</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anderen</a:t>
            </a:r>
            <a:r>
              <a:rPr lang="en-US" sz="1200" b="1" u="sng" kern="1200" baseline="0" dirty="0">
                <a:solidFill>
                  <a:schemeClr val="tx1"/>
                </a:solidFill>
                <a:effectLst/>
                <a:latin typeface="+mn-lt"/>
                <a:ea typeface="+mn-ea"/>
                <a:cs typeface="+mn-cs"/>
              </a:rPr>
              <a:t> Person </a:t>
            </a:r>
            <a:r>
              <a:rPr lang="en-US" sz="1200" b="1" u="sng" kern="1200" baseline="0" dirty="0" err="1">
                <a:solidFill>
                  <a:schemeClr val="tx1"/>
                </a:solidFill>
                <a:effectLst/>
                <a:latin typeface="+mn-lt"/>
                <a:ea typeface="+mn-ea"/>
                <a:cs typeface="+mn-cs"/>
              </a:rPr>
              <a:t>jeweils</a:t>
            </a:r>
            <a:r>
              <a:rPr lang="en-US" sz="1200" b="1" u="sng" kern="1200" baseline="0" dirty="0">
                <a:solidFill>
                  <a:schemeClr val="tx1"/>
                </a:solidFill>
                <a:effectLst/>
                <a:latin typeface="+mn-lt"/>
                <a:ea typeface="+mn-ea"/>
                <a:cs typeface="+mn-cs"/>
              </a:rPr>
              <a:t> die “</a:t>
            </a:r>
            <a:r>
              <a:rPr lang="en-US" sz="1200" b="1" u="sng" kern="1200" baseline="0" dirty="0" err="1">
                <a:solidFill>
                  <a:schemeClr val="tx1"/>
                </a:solidFill>
                <a:effectLst/>
                <a:latin typeface="+mn-lt"/>
                <a:ea typeface="+mn-ea"/>
                <a:cs typeface="+mn-cs"/>
              </a:rPr>
              <a:t>Beobachter</a:t>
            </a:r>
            <a:r>
              <a:rPr lang="en-US" sz="1200" b="1" u="sng" kern="1200" baseline="0" dirty="0">
                <a:solidFill>
                  <a:schemeClr val="tx1"/>
                </a:solidFill>
                <a:effectLst/>
                <a:latin typeface="+mn-lt"/>
                <a:ea typeface="+mn-ea"/>
                <a:cs typeface="+mn-cs"/>
              </a:rPr>
              <a:t>- oder </a:t>
            </a:r>
            <a:r>
              <a:rPr lang="en-US" sz="1200" b="1" u="sng" kern="1200" baseline="0" dirty="0" err="1">
                <a:solidFill>
                  <a:schemeClr val="tx1"/>
                </a:solidFill>
                <a:effectLst/>
                <a:latin typeface="+mn-lt"/>
                <a:ea typeface="+mn-ea"/>
                <a:cs typeface="+mn-cs"/>
              </a:rPr>
              <a:t>Aufpasserrolle</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zukommt</a:t>
            </a:r>
            <a:r>
              <a:rPr lang="en-US" sz="1200" b="1" u="sng" kern="1200" baseline="0" dirty="0">
                <a:solidFill>
                  <a:schemeClr val="tx1"/>
                </a:solidFill>
                <a:effectLst/>
                <a:latin typeface="+mn-lt"/>
                <a:ea typeface="+mn-ea"/>
                <a:cs typeface="+mn-cs"/>
              </a:rPr>
              <a:t>.</a:t>
            </a:r>
          </a:p>
          <a:p>
            <a:pPr lvl="2"/>
            <a:endParaRPr lang="en-US" sz="1200" kern="1200" dirty="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Nach 15</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Minuten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gratulieren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Sie</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Teilnehmern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für</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erreichten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Fortschritt</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sowie</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Programmcode</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Sie</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geschriebenhaben</a:t>
            </a:r>
            <a:endParaRPr lang="en-US" sz="1200" b="0" u="none" kern="1200" baseline="0" dirty="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baseline="0" dirty="0" err="1">
                <a:solidFill>
                  <a:schemeClr val="tx1"/>
                </a:solidFill>
                <a:effectLst/>
                <a:latin typeface="+mn-lt"/>
                <a:ea typeface="+mn-ea"/>
                <a:cs typeface="+mn-cs"/>
              </a:rPr>
              <a:t>Teilnehmer</a:t>
            </a:r>
            <a:r>
              <a:rPr lang="en-US" sz="1200" b="0" u="none" kern="1200" baseline="0" dirty="0">
                <a:solidFill>
                  <a:schemeClr val="tx1"/>
                </a:solidFill>
                <a:effectLst/>
                <a:latin typeface="+mn-lt"/>
                <a:ea typeface="+mn-ea"/>
                <a:cs typeface="+mn-cs"/>
              </a:rPr>
              <a:t>, die das Tutorial </a:t>
            </a:r>
            <a:r>
              <a:rPr lang="en-US" sz="1200" b="0" u="none" kern="1200" baseline="0" dirty="0" err="1">
                <a:solidFill>
                  <a:schemeClr val="tx1"/>
                </a:solidFill>
                <a:effectLst/>
                <a:latin typeface="+mn-lt"/>
                <a:ea typeface="+mn-ea"/>
                <a:cs typeface="+mn-cs"/>
              </a:rPr>
              <a:t>abgeschlossen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haben</a:t>
            </a:r>
            <a:r>
              <a:rPr lang="en-US" sz="1200" b="0" u="none" kern="1200" baseline="0" dirty="0">
                <a:solidFill>
                  <a:schemeClr val="tx1"/>
                </a:solidFill>
                <a:effectLst/>
                <a:latin typeface="+mn-lt"/>
                <a:ea typeface="+mn-ea"/>
                <a:cs typeface="+mn-cs"/>
              </a:rPr>
              <a:t> oder </a:t>
            </a:r>
            <a:r>
              <a:rPr lang="en-US" sz="1200" b="0" u="none" kern="1200" baseline="0" dirty="0" err="1">
                <a:solidFill>
                  <a:schemeClr val="tx1"/>
                </a:solidFill>
                <a:effectLst/>
                <a:latin typeface="+mn-lt"/>
                <a:ea typeface="+mn-ea"/>
                <a:cs typeface="+mn-cs"/>
              </a:rPr>
              <a:t>bereits</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fortgeschrittener</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sind</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bieten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Sie</a:t>
            </a:r>
            <a:r>
              <a:rPr lang="en-US" sz="1200" b="0" u="none" kern="1200" baseline="0" dirty="0">
                <a:solidFill>
                  <a:schemeClr val="tx1"/>
                </a:solidFill>
                <a:effectLst/>
                <a:latin typeface="+mn-lt"/>
                <a:ea typeface="+mn-ea"/>
                <a:cs typeface="+mn-cs"/>
              </a:rPr>
              <a:t> das “</a:t>
            </a:r>
            <a:r>
              <a:rPr lang="en-US" sz="1200" b="0" u="none" kern="1200" baseline="0" dirty="0" err="1">
                <a:solidFill>
                  <a:schemeClr val="tx1"/>
                </a:solidFill>
                <a:effectLst/>
                <a:latin typeface="+mn-lt"/>
                <a:ea typeface="+mn-ea"/>
                <a:cs typeface="+mn-cs"/>
              </a:rPr>
              <a:t>Schildkröten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retten</a:t>
            </a:r>
            <a:r>
              <a:rPr lang="en-US" sz="1200" b="0" u="none" kern="1200" baseline="0" dirty="0">
                <a:solidFill>
                  <a:schemeClr val="tx1"/>
                </a:solidFill>
                <a:effectLst/>
                <a:latin typeface="+mn-lt"/>
                <a:ea typeface="+mn-ea"/>
                <a:cs typeface="+mn-cs"/>
              </a:rPr>
              <a:t>”-Tutorial an. </a:t>
            </a:r>
            <a:r>
              <a:rPr lang="en-US" sz="1200" b="0" u="none" kern="1200" baseline="0" dirty="0" err="1">
                <a:solidFill>
                  <a:schemeClr val="tx1"/>
                </a:solidFill>
                <a:effectLst/>
                <a:latin typeface="+mn-lt"/>
                <a:ea typeface="+mn-ea"/>
                <a:cs typeface="+mn-cs"/>
              </a:rPr>
              <a:t>Dabei</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handelt</a:t>
            </a:r>
            <a:r>
              <a:rPr lang="en-US" sz="1200" b="0" u="none" kern="1200" baseline="0" dirty="0">
                <a:solidFill>
                  <a:schemeClr val="tx1"/>
                </a:solidFill>
                <a:effectLst/>
                <a:latin typeface="+mn-lt"/>
                <a:ea typeface="+mn-ea"/>
                <a:cs typeface="+mn-cs"/>
              </a:rPr>
              <a:t> es </a:t>
            </a:r>
            <a:r>
              <a:rPr lang="en-US" sz="1200" b="0" u="none" kern="1200" baseline="0" dirty="0" err="1">
                <a:solidFill>
                  <a:schemeClr val="tx1"/>
                </a:solidFill>
                <a:effectLst/>
                <a:latin typeface="+mn-lt"/>
                <a:ea typeface="+mn-ea"/>
                <a:cs typeface="+mn-cs"/>
              </a:rPr>
              <a:t>sich</a:t>
            </a:r>
            <a:r>
              <a:rPr lang="en-US" sz="1200" b="0" u="none" kern="1200" baseline="0" dirty="0">
                <a:solidFill>
                  <a:schemeClr val="tx1"/>
                </a:solidFill>
                <a:effectLst/>
                <a:latin typeface="+mn-lt"/>
                <a:ea typeface="+mn-ea"/>
                <a:cs typeface="+mn-cs"/>
              </a:rPr>
              <a:t> um </a:t>
            </a:r>
            <a:r>
              <a:rPr lang="en-US" sz="1200" b="0" u="none" kern="1200" baseline="0" dirty="0" err="1">
                <a:solidFill>
                  <a:schemeClr val="tx1"/>
                </a:solidFill>
                <a:effectLst/>
                <a:latin typeface="+mn-lt"/>
                <a:ea typeface="+mn-ea"/>
                <a:cs typeface="+mn-cs"/>
              </a:rPr>
              <a:t>Aufgaben</a:t>
            </a:r>
            <a:r>
              <a:rPr lang="en-US" sz="1200" b="0" u="none" kern="1200" baseline="0" dirty="0">
                <a:solidFill>
                  <a:schemeClr val="tx1"/>
                </a:solidFill>
                <a:effectLst/>
                <a:latin typeface="+mn-lt"/>
                <a:ea typeface="+mn-ea"/>
                <a:cs typeface="+mn-cs"/>
              </a:rPr>
              <a:t> mit </a:t>
            </a:r>
            <a:r>
              <a:rPr lang="en-US" sz="1200" b="0" u="none" kern="1200" baseline="0" dirty="0" err="1">
                <a:solidFill>
                  <a:schemeClr val="tx1"/>
                </a:solidFill>
                <a:effectLst/>
                <a:latin typeface="+mn-lt"/>
                <a:ea typeface="+mn-ea"/>
                <a:cs typeface="+mn-cs"/>
              </a:rPr>
              <a:t>einem</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höheren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Schwierigkeitsgrad</a:t>
            </a:r>
            <a:r>
              <a:rPr lang="en-US" sz="1200" b="0" u="none" kern="1200" baseline="0" dirty="0">
                <a:solidFill>
                  <a:schemeClr val="tx1"/>
                </a:solidFill>
                <a:effectLst/>
                <a:latin typeface="+mn-lt"/>
                <a:ea typeface="+mn-ea"/>
                <a:cs typeface="+mn-cs"/>
              </a:rPr>
              <a:t>.</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baseline="0" dirty="0" err="1">
                <a:solidFill>
                  <a:schemeClr val="tx1"/>
                </a:solidFill>
                <a:effectLst/>
                <a:latin typeface="+mn-lt"/>
                <a:ea typeface="+mn-ea"/>
                <a:cs typeface="+mn-cs"/>
              </a:rPr>
              <a:t>Für</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Teilnehmer</a:t>
            </a:r>
            <a:r>
              <a:rPr lang="en-US" sz="1200" b="0" u="none" kern="1200" baseline="0" dirty="0">
                <a:solidFill>
                  <a:schemeClr val="tx1"/>
                </a:solidFill>
                <a:effectLst/>
                <a:latin typeface="+mn-lt"/>
                <a:ea typeface="+mn-ea"/>
                <a:cs typeface="+mn-cs"/>
              </a:rPr>
              <a:t>, die die Hour of Code </a:t>
            </a:r>
            <a:r>
              <a:rPr lang="en-US" sz="1200" b="0" u="none" kern="1200" baseline="0" dirty="0" err="1">
                <a:solidFill>
                  <a:schemeClr val="tx1"/>
                </a:solidFill>
                <a:effectLst/>
                <a:latin typeface="+mn-lt"/>
                <a:ea typeface="+mn-ea"/>
                <a:cs typeface="+mn-cs"/>
              </a:rPr>
              <a:t>abkürzen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möchten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bietet</a:t>
            </a:r>
            <a:r>
              <a:rPr lang="en-US" sz="1200" b="0" u="none" kern="1200" baseline="0" dirty="0">
                <a:solidFill>
                  <a:schemeClr val="tx1"/>
                </a:solidFill>
                <a:effectLst/>
                <a:latin typeface="+mn-lt"/>
                <a:ea typeface="+mn-ea"/>
                <a:cs typeface="+mn-cs"/>
              </a:rPr>
              <a:t> Level 4 </a:t>
            </a:r>
            <a:r>
              <a:rPr lang="en-US" sz="1200" b="0" u="none" kern="1200" baseline="0" dirty="0" err="1">
                <a:solidFill>
                  <a:schemeClr val="tx1"/>
                </a:solidFill>
                <a:effectLst/>
                <a:latin typeface="+mn-lt"/>
                <a:ea typeface="+mn-ea"/>
                <a:cs typeface="+mn-cs"/>
              </a:rPr>
              <a:t>einen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direkten</a:t>
            </a:r>
            <a:r>
              <a:rPr lang="en-US" sz="1200" b="0" u="none" kern="1200" baseline="0" dirty="0">
                <a:solidFill>
                  <a:schemeClr val="tx1"/>
                </a:solidFill>
                <a:effectLst/>
                <a:latin typeface="+mn-lt"/>
                <a:ea typeface="+mn-ea"/>
                <a:cs typeface="+mn-cs"/>
              </a:rPr>
              <a:t> Weg </a:t>
            </a:r>
            <a:r>
              <a:rPr lang="en-US" sz="1200" b="0" u="none" kern="1200" baseline="0" dirty="0" err="1">
                <a:solidFill>
                  <a:schemeClr val="tx1"/>
                </a:solidFill>
                <a:effectLst/>
                <a:latin typeface="+mn-lt"/>
                <a:ea typeface="+mn-ea"/>
                <a:cs typeface="+mn-cs"/>
              </a:rPr>
              <a:t>zu</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Schleifen</a:t>
            </a:r>
            <a:r>
              <a:rPr lang="en-US" sz="1200" b="0" u="none" kern="1200" baseline="0" dirty="0">
                <a:solidFill>
                  <a:schemeClr val="tx1"/>
                </a:solidFill>
                <a:effectLst/>
                <a:latin typeface="+mn-lt"/>
                <a:ea typeface="+mn-ea"/>
                <a:cs typeface="+mn-cs"/>
              </a:rPr>
              <a:t> und Puzzles; Level 7 </a:t>
            </a:r>
            <a:r>
              <a:rPr lang="en-US" sz="1200" b="0" u="none" kern="1200" baseline="0" dirty="0" err="1">
                <a:solidFill>
                  <a:schemeClr val="tx1"/>
                </a:solidFill>
                <a:effectLst/>
                <a:latin typeface="+mn-lt"/>
                <a:ea typeface="+mn-ea"/>
                <a:cs typeface="+mn-cs"/>
              </a:rPr>
              <a:t>bietet</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einen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direkten</a:t>
            </a:r>
            <a:r>
              <a:rPr lang="en-US" sz="1200" b="0" u="none" kern="1200" baseline="0" dirty="0">
                <a:solidFill>
                  <a:schemeClr val="tx1"/>
                </a:solidFill>
                <a:effectLst/>
                <a:latin typeface="+mn-lt"/>
                <a:ea typeface="+mn-ea"/>
                <a:cs typeface="+mn-cs"/>
              </a:rPr>
              <a:t> Weg </a:t>
            </a:r>
            <a:r>
              <a:rPr lang="en-US" sz="1200" b="0" u="none" kern="1200" baseline="0" dirty="0" err="1">
                <a:solidFill>
                  <a:schemeClr val="tx1"/>
                </a:solidFill>
                <a:effectLst/>
                <a:latin typeface="+mn-lt"/>
                <a:ea typeface="+mn-ea"/>
                <a:cs typeface="+mn-cs"/>
              </a:rPr>
              <a:t>zu</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Funktionen</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dirty="0"/>
              <a:t>"Ihr wisst vielleicht schon, dass beim Programmieren Menschen Anweisungen an Technologie geben. Computer verstehen kein Deutsch, deshalb müssen wir Ihnen Aufträge in einer Sprache geben, die sie verstehen. Diese Sprache ist Programmiersprache! </a:t>
            </a:r>
            <a:r>
              <a:rPr lang="de-DE" dirty="0"/>
              <a:t>Was ihr vielleicht noch nicht wisst: Programmieren ist nicht nur für Software-Entwickler und Leute aus der Technik-Welt. Programmieren ist eine tolle Fähigkeit, die </a:t>
            </a:r>
            <a:r>
              <a:rPr lang="de-DE" i="1" dirty="0"/>
              <a:t>jeder</a:t>
            </a:r>
            <a:r>
              <a:rPr lang="de-DE" dirty="0"/>
              <a:t> lernen kann!" </a:t>
            </a:r>
            <a:endParaRPr lang="de-DE"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rPr>
              <a:t>Anmerkung für Schulungsleiter:</a:t>
            </a:r>
            <a:endParaRPr lang="de-DE"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Das Video startet automatisch, wenn Sie zur nächsten Folie wechseln. </a:t>
            </a:r>
            <a:endParaRPr lang="de-DE" b="1" u="sng" dirty="0"/>
          </a:p>
          <a:p>
            <a:endParaRPr lang="de-DE" b="1" u="sng" dirty="0"/>
          </a:p>
          <a:p>
            <a:r>
              <a:rPr lang="de-DE" b="1" u="sng" dirty="0"/>
              <a:t>ZIEL DER FOLIE:</a:t>
            </a:r>
            <a:r>
              <a:rPr lang="de-DE" dirty="0"/>
              <a:t> </a:t>
            </a:r>
          </a:p>
          <a:p>
            <a:endParaRPr lang="de-DE" b="1" u="none" dirty="0"/>
          </a:p>
          <a:p>
            <a:r>
              <a:rPr lang="de-DE" b="0" u="none" dirty="0"/>
              <a:t>Der folgende Abschnitt hat das Ziel, häufige Missverständnisse zum Thema Programmierung unter Jugendlichen aufzuklären.</a:t>
            </a:r>
          </a:p>
          <a:p>
            <a:endParaRPr lang="de-DE" b="1" dirty="0"/>
          </a:p>
          <a:p>
            <a:r>
              <a:rPr lang="de-DE" b="1" u="sng" dirty="0"/>
              <a:t>BILDANMERKUNGEN FÜR DIESE FOLIE:</a:t>
            </a:r>
            <a:endParaRPr lang="de-DE" sz="1200" b="0" u="sng" kern="1200" baseline="0" dirty="0">
              <a:solidFill>
                <a:schemeClr val="tx1"/>
              </a:solidFill>
              <a:effectLst/>
              <a:latin typeface="+mn-lt"/>
              <a:ea typeface="+mn-ea"/>
              <a:cs typeface="+mn-cs"/>
            </a:endParaRPr>
          </a:p>
          <a:p>
            <a:r>
              <a:rPr lang="de-DE" dirty="0"/>
              <a:t>Ein Bild von „Der Binärcode für Hello world“, 8 mal wiederholt.</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e-DE"/>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Beispielscript</a:t>
            </a:r>
            <a:r>
              <a:rPr lang="en-US" b="1" u="sng" dirty="0"/>
              <a:t>:</a:t>
            </a:r>
            <a:endParaRPr lang="en-US" b="0" u="none" dirty="0"/>
          </a:p>
          <a:p>
            <a:endParaRPr lang="en-US" b="0" u="none" dirty="0"/>
          </a:p>
          <a:p>
            <a:r>
              <a:rPr lang="de-DE" b="1" u="sng" dirty="0"/>
              <a:t>“geht nun auf</a:t>
            </a:r>
            <a:r>
              <a:rPr lang="en-US" b="1" u="sng" dirty="0"/>
              <a:t> code.org, </a:t>
            </a:r>
            <a:r>
              <a:rPr lang="en-US" b="1" u="sng" dirty="0" err="1"/>
              <a:t>findet</a:t>
            </a:r>
            <a:r>
              <a:rPr lang="en-US" b="1" u="sng" dirty="0"/>
              <a:t> das Tutorial und </a:t>
            </a:r>
            <a:r>
              <a:rPr lang="en-US" b="1" u="sng" dirty="0" err="1"/>
              <a:t>beginnt</a:t>
            </a:r>
            <a:r>
              <a:rPr lang="en-US" b="1" u="sng" dirty="0"/>
              <a:t> mit den </a:t>
            </a:r>
            <a:r>
              <a:rPr lang="en-US" b="1" u="sng" dirty="0" err="1"/>
              <a:t>Übungen</a:t>
            </a:r>
            <a:r>
              <a:rPr lang="en-US" b="1" u="sng"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err="1"/>
              <a:t>Folienziel</a:t>
            </a:r>
            <a:r>
              <a:rPr lang="en-US" b="1" u="sng"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Den </a:t>
            </a:r>
            <a:r>
              <a:rPr lang="en-US" b="0" u="none" dirty="0" err="1"/>
              <a:t>Teilnehmern</a:t>
            </a:r>
            <a:r>
              <a:rPr lang="en-US" b="0" u="none" dirty="0"/>
              <a:t> Zeit </a:t>
            </a:r>
            <a:r>
              <a:rPr lang="en-US" b="0" u="none" dirty="0" err="1"/>
              <a:t>geben</a:t>
            </a:r>
            <a:r>
              <a:rPr lang="en-US" b="0" u="none" dirty="0"/>
              <a:t>, um das Tutorial </a:t>
            </a:r>
            <a:r>
              <a:rPr lang="en-US" b="0" u="none" dirty="0" err="1"/>
              <a:t>zu</a:t>
            </a:r>
            <a:r>
              <a:rPr lang="en-US" b="0" u="none" dirty="0"/>
              <a:t> </a:t>
            </a:r>
            <a:r>
              <a:rPr lang="en-US" b="0" u="none" dirty="0" err="1"/>
              <a:t>finden</a:t>
            </a:r>
            <a:r>
              <a:rPr lang="en-US" b="0" u="none" dirty="0"/>
              <a:t>.</a:t>
            </a: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err="1"/>
              <a:t>Anmerkungen</a:t>
            </a:r>
            <a:r>
              <a:rPr lang="en-US" b="1" u="sng" baseline="0" dirty="0"/>
              <a:t> </a:t>
            </a:r>
            <a:r>
              <a:rPr lang="en-US" b="1" u="sng" baseline="0" dirty="0" err="1"/>
              <a:t>für</a:t>
            </a:r>
            <a:r>
              <a:rPr lang="en-US" b="1" u="sng" baseline="0" dirty="0"/>
              <a:t> den Moderator: </a:t>
            </a:r>
          </a:p>
          <a:p>
            <a:pPr marL="628650" lvl="1" indent="-171450">
              <a:buFont typeface="Arial"/>
              <a:buChar char="•"/>
            </a:pPr>
            <a:r>
              <a:rPr lang="en-US" baseline="0" dirty="0"/>
              <a:t>Lassen Sie die </a:t>
            </a:r>
            <a:r>
              <a:rPr lang="en-US" baseline="0" dirty="0" err="1"/>
              <a:t>Folie</a:t>
            </a:r>
            <a:r>
              <a:rPr lang="en-US" baseline="0" dirty="0"/>
              <a:t> </a:t>
            </a:r>
            <a:r>
              <a:rPr lang="en-US" baseline="0" dirty="0" err="1"/>
              <a:t>geöffnet</a:t>
            </a:r>
            <a:r>
              <a:rPr lang="en-US" baseline="0" dirty="0"/>
              <a:t>, so </a:t>
            </a:r>
            <a:r>
              <a:rPr lang="en-US" baseline="0" dirty="0" err="1"/>
              <a:t>lange</a:t>
            </a:r>
            <a:r>
              <a:rPr lang="en-US" baseline="0" dirty="0"/>
              <a:t> bis die </a:t>
            </a:r>
            <a:r>
              <a:rPr lang="en-US" baseline="0" dirty="0" err="1"/>
              <a:t>Teilnehmer</a:t>
            </a:r>
            <a:r>
              <a:rPr lang="en-US" baseline="0" dirty="0"/>
              <a:t> </a:t>
            </a:r>
            <a:r>
              <a:rPr lang="en-US" baseline="0" dirty="0" err="1"/>
              <a:t>ihr</a:t>
            </a:r>
            <a:r>
              <a:rPr lang="en-US" baseline="0" dirty="0"/>
              <a:t> Tutorial </a:t>
            </a:r>
            <a:r>
              <a:rPr lang="en-US" baseline="0" dirty="0" err="1"/>
              <a:t>abgeschlossen</a:t>
            </a:r>
            <a:r>
              <a:rPr lang="en-US" baseline="0" dirty="0"/>
              <a:t> </a:t>
            </a:r>
            <a:r>
              <a:rPr lang="en-US" baseline="0" dirty="0" err="1"/>
              <a:t>haben</a:t>
            </a:r>
            <a:r>
              <a:rPr lang="en-US" baseline="0" dirty="0"/>
              <a:t>. Der </a:t>
            </a:r>
            <a:r>
              <a:rPr lang="en-US" baseline="0" dirty="0" err="1"/>
              <a:t>aktuelle</a:t>
            </a:r>
            <a:r>
              <a:rPr lang="en-US" baseline="0" dirty="0"/>
              <a:t> </a:t>
            </a:r>
            <a:r>
              <a:rPr lang="en-US" baseline="0" dirty="0" err="1"/>
              <a:t>Fortschritt</a:t>
            </a:r>
            <a:r>
              <a:rPr lang="en-US" baseline="0" dirty="0"/>
              <a:t> </a:t>
            </a:r>
            <a:r>
              <a:rPr lang="en-US" baseline="0" dirty="0" err="1"/>
              <a:t>beim</a:t>
            </a:r>
            <a:r>
              <a:rPr lang="en-US" baseline="0" dirty="0"/>
              <a:t> </a:t>
            </a:r>
            <a:r>
              <a:rPr lang="en-US" baseline="0" dirty="0" err="1"/>
              <a:t>absolvieren</a:t>
            </a:r>
            <a:r>
              <a:rPr lang="en-US" baseline="0" dirty="0"/>
              <a:t> des Tutorials </a:t>
            </a:r>
            <a:r>
              <a:rPr lang="en-US" baseline="0" dirty="0" err="1"/>
              <a:t>wird</a:t>
            </a:r>
            <a:r>
              <a:rPr lang="en-US" baseline="0" dirty="0"/>
              <a:t> </a:t>
            </a:r>
            <a:r>
              <a:rPr lang="en-US" baseline="0" dirty="0" err="1"/>
              <a:t>gespeichert</a:t>
            </a:r>
            <a:r>
              <a:rPr lang="en-US" baseline="0" dirty="0"/>
              <a:t>, so </a:t>
            </a:r>
            <a:r>
              <a:rPr lang="en-US" baseline="0" dirty="0" err="1"/>
              <a:t>dass</a:t>
            </a:r>
            <a:r>
              <a:rPr lang="en-US" baseline="0" dirty="0"/>
              <a:t> die </a:t>
            </a:r>
            <a:r>
              <a:rPr lang="en-US" baseline="0" dirty="0" err="1"/>
              <a:t>Teilnehmer</a:t>
            </a:r>
            <a:r>
              <a:rPr lang="en-US" baseline="0" dirty="0"/>
              <a:t> </a:t>
            </a:r>
            <a:r>
              <a:rPr lang="en-US" baseline="0" dirty="0" err="1"/>
              <a:t>jederzeit</a:t>
            </a:r>
            <a:r>
              <a:rPr lang="en-US" baseline="0" dirty="0"/>
              <a:t> an der Stelle </a:t>
            </a:r>
            <a:r>
              <a:rPr lang="en-US" baseline="0" dirty="0" err="1"/>
              <a:t>weiter</a:t>
            </a:r>
            <a:r>
              <a:rPr lang="en-US" baseline="0" dirty="0"/>
              <a:t> </a:t>
            </a:r>
            <a:r>
              <a:rPr lang="en-US" baseline="0" dirty="0" err="1"/>
              <a:t>machen</a:t>
            </a:r>
            <a:r>
              <a:rPr lang="en-US" baseline="0" dirty="0"/>
              <a:t> </a:t>
            </a:r>
            <a:r>
              <a:rPr lang="en-US" baseline="0" dirty="0" err="1"/>
              <a:t>können</a:t>
            </a:r>
            <a:r>
              <a:rPr lang="en-US" baseline="0" dirty="0"/>
              <a:t> an der </a:t>
            </a:r>
            <a:r>
              <a:rPr lang="en-US" baseline="0" dirty="0" err="1"/>
              <a:t>sie</a:t>
            </a:r>
            <a:r>
              <a:rPr lang="en-US" baseline="0" dirty="0"/>
              <a:t> </a:t>
            </a:r>
            <a:r>
              <a:rPr lang="en-US" baseline="0" dirty="0" err="1"/>
              <a:t>zuletzt</a:t>
            </a:r>
            <a:r>
              <a:rPr lang="en-US" baseline="0" dirty="0"/>
              <a:t> </a:t>
            </a:r>
            <a:r>
              <a:rPr lang="en-US" baseline="0" dirty="0" err="1"/>
              <a:t>aufgehört</a:t>
            </a:r>
            <a:r>
              <a:rPr lang="en-US" baseline="0" dirty="0"/>
              <a:t> </a:t>
            </a:r>
            <a:r>
              <a:rPr lang="en-US" baseline="0" dirty="0" err="1"/>
              <a:t>haben</a:t>
            </a:r>
            <a:r>
              <a:rPr lang="de-DE" baseline="0" dirty="0"/>
              <a:t>h</a:t>
            </a:r>
            <a:endParaRPr lang="en-US" baseline="0"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"Alle mal herhören! Ihr habt nur noch ein paar Minuten, um das Tutorial zu beenden!"</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Die Teilnehmer darauf hinweisen, dass die Zeit fast abgelaufen und das Tutorial fast vorbei ist.</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Als Bild haben wir hier ein GIF eines Kätzchens in einem Löwenkostüm eingesetzt</a:t>
            </a:r>
            <a:r>
              <a:rPr lang="de-DE" sz="1200" i="1" kern="1200" baseline="0" dirty="0">
                <a:solidFill>
                  <a:schemeClr val="tx1"/>
                </a:solidFill>
                <a:effectLst/>
                <a:latin typeface="+mn-lt"/>
              </a:rPr>
              <a:t>. </a:t>
            </a:r>
            <a:r>
              <a:rPr lang="de-DE" sz="1200" i="0" kern="1200" baseline="0" dirty="0">
                <a:solidFill>
                  <a:schemeClr val="tx1"/>
                </a:solidFill>
                <a:effectLst/>
                <a:latin typeface="+mn-lt"/>
              </a:rPr>
              <a:t>Es ist wichtig, dass Sie unterhaltsame und spannende Inhalte zeigen, um ihr Publikum zu fesseln und für die Erfahrung zu begeistern.</a:t>
            </a: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unterhaltsames Bild oder GIF von etwas, dass das baldige Ende des Tutorials anzeigt</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de-DE"/>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baseline="0" dirty="0"/>
              <a:t>„Zurück zu unserem anfänglichen Thema. Hat sich eure Meinung zum Thema Programmierung geändert?“</a:t>
            </a:r>
          </a:p>
          <a:p>
            <a:pPr marL="628650" lvl="1" indent="-171450">
              <a:buFont typeface="Arial"/>
              <a:buChar char="•"/>
            </a:pPr>
            <a:r>
              <a:rPr lang="de-DE" dirty="0"/>
              <a:t>Wie würdet Ihr antworten, wenn euch ein Familienmitglied oder ein Freund fragt, was Code ist?</a:t>
            </a:r>
          </a:p>
          <a:p>
            <a:pPr marL="628650" lvl="1" indent="-171450">
              <a:buFont typeface="Arial"/>
              <a:buChar char="•"/>
            </a:pPr>
            <a:r>
              <a:rPr lang="de-DE" dirty="0"/>
              <a:t>Was habt ihr gelernt?</a:t>
            </a:r>
          </a:p>
          <a:p>
            <a:pPr marL="628650" lvl="1" indent="-171450">
              <a:buFont typeface="Arial"/>
              <a:buChar char="•"/>
            </a:pPr>
            <a:r>
              <a:rPr lang="de-DE" dirty="0"/>
              <a:t>Was war am schwierigsten? Wie seid ihr vorgegangen, wenn ihr nicht weiter wusstet? Warum ist dieser Aspekt wichtig? [fördert Ausdauer beim Erreichen von Zielen]</a:t>
            </a:r>
          </a:p>
          <a:p>
            <a:pPr marL="628650" lvl="1" indent="-171450">
              <a:buFont typeface="Arial"/>
              <a:buChar char="•"/>
            </a:pPr>
            <a:r>
              <a:rPr lang="de-DE" dirty="0"/>
              <a:t>Inwiefern ist Programmierung eine kreative Tätigkeit? [Vergleichen Sie Programmierung mit anderen kreativen Tätigkeiten wie Singen, Tanzen, Bauen.]</a:t>
            </a:r>
          </a:p>
          <a:p>
            <a:pPr marL="628650" lvl="1" indent="-171450">
              <a:buFont typeface="Arial"/>
              <a:buChar char="•"/>
            </a:pPr>
            <a:r>
              <a:rPr lang="de-DE" dirty="0"/>
              <a:t>Wer kann programmieren? [Überwinden von Vorurteilen, dass nur Jungen programmieren können, dass man gut in Mathe sein muss usw.]</a:t>
            </a:r>
            <a:endParaRPr lang="de-DE" b="0" u="none" dirty="0"/>
          </a:p>
          <a:p>
            <a:endParaRPr lang="de-DE" b="1" u="sng" dirty="0"/>
          </a:p>
          <a:p>
            <a:r>
              <a:rPr lang="de-DE" b="1" u="sng" dirty="0"/>
              <a:t>ZIEL DER FOLIE:</a:t>
            </a:r>
          </a:p>
          <a:p>
            <a:endParaRPr lang="de-DE" b="1" dirty="0"/>
          </a:p>
          <a:p>
            <a:r>
              <a:rPr lang="de-DE" b="0" dirty="0"/>
              <a:t>Zur ersten Frage zurückzukehren und zu sehen, wie sich ihre Meinungen über das Programmieren verändert haben.</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effectLst/>
            </a:endParaRPr>
          </a:p>
          <a:p>
            <a:r>
              <a:rPr lang="de-DE" dirty="0">
                <a:effectLst/>
              </a:rPr>
              <a:t>KEINE</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de-DE"/>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„Was könnt ihr mit Programmierung erreichen?</a:t>
            </a:r>
            <a:r>
              <a:rPr lang="de-DE" dirty="0"/>
              <a:t> </a:t>
            </a:r>
            <a:r>
              <a:rPr lang="de-DE" sz="1200" kern="1200" dirty="0">
                <a:solidFill>
                  <a:schemeClr val="tx1"/>
                </a:solidFill>
                <a:effectLst/>
                <a:latin typeface="+mn-lt"/>
              </a:rPr>
              <a:t>Mit Programmierung könnt ihr alles erreichen, das euch wichtig ist.“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*BEISPIELE</a:t>
            </a:r>
            <a:endParaRPr lang="de-DE" dirty="0"/>
          </a:p>
          <a:p>
            <a:pPr marL="628650" lvl="1" indent="-171450">
              <a:buFont typeface="Arial"/>
              <a:buChar char="•"/>
            </a:pPr>
            <a:r>
              <a:rPr lang="de-DE" sz="1200" kern="1200" dirty="0">
                <a:solidFill>
                  <a:schemeClr val="tx1"/>
                </a:solidFill>
                <a:effectLst/>
                <a:latin typeface="+mn-lt"/>
              </a:rPr>
              <a:t>Wenn ihr gerne </a:t>
            </a:r>
            <a:r>
              <a:rPr lang="de-DE" sz="1200" b="1" kern="1200" dirty="0">
                <a:solidFill>
                  <a:schemeClr val="tx1"/>
                </a:solidFill>
                <a:effectLst/>
                <a:latin typeface="+mn-lt"/>
              </a:rPr>
              <a:t>Freiwillig arbeitet</a:t>
            </a:r>
            <a:r>
              <a:rPr lang="de-DE" sz="1200" kern="1200" dirty="0">
                <a:solidFill>
                  <a:schemeClr val="tx1"/>
                </a:solidFill>
                <a:effectLst/>
                <a:latin typeface="+mn-lt"/>
              </a:rPr>
              <a:t>, könnt ihr eine Website erstellen, um Freunde für gemeinsame freiwillige Aktivitäten zu finden.</a:t>
            </a:r>
            <a:endParaRPr lang="de-DE" dirty="0">
              <a:effectLst/>
            </a:endParaRP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Sport </a:t>
            </a:r>
            <a:r>
              <a:rPr lang="de-DE" sz="1200" kern="1200" dirty="0">
                <a:solidFill>
                  <a:schemeClr val="tx1"/>
                </a:solidFill>
                <a:effectLst/>
                <a:latin typeface="+mn-lt"/>
              </a:rPr>
              <a:t>interessiert, könnt ihr eine App entwickeln, um die Statistiken für euer Lieblingsteam anzuzeigen.</a:t>
            </a:r>
            <a:endParaRPr lang="de-DE" dirty="0">
              <a:effectLst/>
            </a:endParaRP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Musik</a:t>
            </a:r>
            <a:r>
              <a:rPr lang="de-DE" sz="1200" kern="1200" dirty="0">
                <a:solidFill>
                  <a:schemeClr val="tx1"/>
                </a:solidFill>
                <a:effectLst/>
                <a:latin typeface="+mn-lt"/>
              </a:rPr>
              <a:t> begeistert, könnt ihr eine Website erstellen, auf der ihr eure wöchentlichen Playlists und Musikkritiken mit euren Freunden teilt.</a:t>
            </a:r>
            <a:endParaRPr lang="de-DE" dirty="0">
              <a:effectLst/>
            </a:endParaRPr>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Zu unterstreichen, dass die Möglichkeiten des Programmierens unendlich sind. </a:t>
            </a:r>
            <a:r>
              <a:rPr lang="de-DE" sz="1200" kern="1200" dirty="0">
                <a:solidFill>
                  <a:schemeClr val="tx1"/>
                </a:solidFill>
                <a:effectLst/>
                <a:latin typeface="+mn-lt"/>
              </a:rPr>
              <a:t>Das ist eine Gelegenheit, die Leidenschaften der Teilnehmer im Raum aufzugreifen und hervorzuheben, wie sie Programmieren auf ihnen wichtige Tätigkeiten anwenden können. </a:t>
            </a:r>
            <a:endParaRPr lang="de-DE" b="0" u="none" dirty="0"/>
          </a:p>
          <a:p>
            <a:endParaRPr lang="de-DE" b="1" dirty="0"/>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de-DE"/>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seid ihr schon halbe Programmierexperten. Hier sind noch ein paar kostenlose Materialien, um euer Wissen zu vertiefen! Achtet darauf, dass ihr diese Links aufschreibt, und programmiert weiter!”</a:t>
            </a:r>
          </a:p>
          <a:p>
            <a:endParaRPr lang="de-DE" b="1" u="sng" dirty="0"/>
          </a:p>
          <a:p>
            <a:r>
              <a:rPr lang="de-DE" b="1" u="sng" dirty="0"/>
              <a:t>ZIEL DER FOLIE:</a:t>
            </a:r>
          </a:p>
          <a:p>
            <a:endParaRPr lang="de-DE" b="1" u="sng" dirty="0"/>
          </a:p>
          <a:p>
            <a:r>
              <a:rPr lang="de-DE" b="0" u="none" dirty="0"/>
              <a:t>Junge Menschen zum nächsten Schritt des Programmierens ermutigen.</a:t>
            </a:r>
          </a:p>
          <a:p>
            <a:endParaRPr lang="de-DE" b="0" u="none" baseline="0" dirty="0"/>
          </a:p>
          <a:p>
            <a:r>
              <a:rPr lang="de-DE" sz="1200" b="1" u="sng" kern="1200" dirty="0">
                <a:solidFill>
                  <a:schemeClr val="tx1"/>
                </a:solidFill>
                <a:effectLst/>
                <a:latin typeface="+mn-lt"/>
              </a:rPr>
              <a:t>ANMERKUNG FÜR SCHULUNGSLEITER:</a:t>
            </a:r>
            <a:endParaRPr lang="de-DE" b="1" u="sng" baseline="0" dirty="0"/>
          </a:p>
          <a:p>
            <a:r>
              <a:rPr lang="de-DE" sz="1200" kern="1200" dirty="0">
                <a:solidFill>
                  <a:schemeClr val="tx1"/>
                </a:solidFill>
                <a:effectLst/>
                <a:latin typeface="+mn-lt"/>
              </a:rPr>
              <a:t>Die Teilnehmer können ihre </a:t>
            </a:r>
            <a:r>
              <a:rPr lang="de-DE" sz="1200" b="1" kern="1200" dirty="0">
                <a:solidFill>
                  <a:schemeClr val="tx1"/>
                </a:solidFill>
                <a:effectLst/>
                <a:latin typeface="+mn-lt"/>
              </a:rPr>
              <a:t>Hour of Code</a:t>
            </a:r>
            <a:r>
              <a:rPr lang="de-DE" sz="1200" b="1" kern="1200" baseline="30000" dirty="0">
                <a:solidFill>
                  <a:schemeClr val="tx1"/>
                </a:solidFill>
                <a:effectLst/>
                <a:latin typeface="+mn-lt"/>
              </a:rPr>
              <a:t>TM</a:t>
            </a:r>
            <a:r>
              <a:rPr lang="de-DE" sz="1200" b="1" kern="1200" dirty="0">
                <a:solidFill>
                  <a:schemeClr val="tx1"/>
                </a:solidFill>
                <a:effectLst/>
                <a:latin typeface="+mn-lt"/>
              </a:rPr>
              <a:t>-Zertifikate </a:t>
            </a:r>
            <a:r>
              <a:rPr lang="de-DE" sz="1200" kern="1200" dirty="0">
                <a:solidFill>
                  <a:schemeClr val="tx1"/>
                </a:solidFill>
                <a:effectLst/>
                <a:latin typeface="+mn-lt"/>
              </a:rPr>
              <a:t>jederzeit unter code.org abrufen, nachdem sie ihr Hour of Code</a:t>
            </a:r>
            <a:r>
              <a:rPr lang="de-DE" sz="1200" kern="1200" baseline="30000" dirty="0">
                <a:solidFill>
                  <a:schemeClr val="tx1"/>
                </a:solidFill>
                <a:effectLst/>
                <a:latin typeface="+mn-lt"/>
              </a:rPr>
              <a:t>TM</a:t>
            </a:r>
            <a:r>
              <a:rPr lang="de-DE" sz="1200" kern="1200" dirty="0">
                <a:solidFill>
                  <a:schemeClr val="tx1"/>
                </a:solidFill>
                <a:effectLst/>
                <a:latin typeface="+mn-lt"/>
              </a:rPr>
              <a:t>-Tutorial begonnen haben, oder nach Abschluss ihres Hour of Code</a:t>
            </a:r>
            <a:r>
              <a:rPr lang="de-DE" sz="1200" kern="1200" baseline="30000" dirty="0">
                <a:solidFill>
                  <a:schemeClr val="tx1"/>
                </a:solidFill>
                <a:effectLst/>
                <a:latin typeface="+mn-lt"/>
              </a:rPr>
              <a:t>TM</a:t>
            </a:r>
            <a:r>
              <a:rPr lang="de-DE" sz="1200" kern="1200" dirty="0">
                <a:solidFill>
                  <a:schemeClr val="tx1"/>
                </a:solidFill>
                <a:effectLst/>
                <a:latin typeface="+mn-lt"/>
              </a:rPr>
              <a:t>-Events.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Passen Sie den Inhalt Ihrer zusätzlichen Ressourcenfolien an Ihr Publikum an:</a:t>
            </a:r>
          </a:p>
          <a:p>
            <a:endParaRPr lang="de-DE" sz="1200" b="1" u="none" kern="1200" dirty="0">
              <a:solidFill>
                <a:schemeClr val="tx1"/>
              </a:solidFill>
              <a:effectLst/>
              <a:latin typeface="+mn-lt"/>
              <a:ea typeface="+mn-ea"/>
              <a:cs typeface="+mn-cs"/>
            </a:endParaRPr>
          </a:p>
          <a:p>
            <a:r>
              <a:rPr lang="de-DE" sz="1200" b="1" u="none" kern="1200" dirty="0">
                <a:solidFill>
                  <a:schemeClr val="tx1"/>
                </a:solidFill>
                <a:effectLst/>
                <a:latin typeface="+mn-lt"/>
              </a:rPr>
              <a:t>Die Teilnehmer können ihren Code nach Minecraft: Education Edition und/oder Minecraft auf Windows 10 hochladen, falls verfügbar.</a:t>
            </a:r>
          </a:p>
          <a:p>
            <a:r>
              <a:rPr lang="de-DE" sz="1200" b="0" u="none" kern="1200" dirty="0">
                <a:solidFill>
                  <a:schemeClr val="tx1"/>
                </a:solidFill>
                <a:effectLst/>
                <a:latin typeface="+mn-lt"/>
              </a:rPr>
              <a:t>Die Teilnehmer können Code Studio verwenden, um ihren Code in das eigentliche Spiel zu importieren und zuzusehen, wie er zum Leben erwacht!</a:t>
            </a:r>
          </a:p>
          <a:p>
            <a:endParaRPr lang="de-D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Minecraft: Education Edition entdecken: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Minecraft: Education Edition wurde für Schulen entwickelt und enthält Tools für die Klassenzimmerverwaltung, Unterrichtspläne und mehr. Weitere Informationen finden Sie unter </a:t>
            </a:r>
            <a:r>
              <a:rPr lang="de-DE" sz="1200" u="sng" kern="1200" dirty="0">
                <a:solidFill>
                  <a:schemeClr val="tx1"/>
                </a:solidFill>
                <a:effectLst/>
                <a:latin typeface="+mn-lt"/>
                <a:hlinkClick r:id="rId3"/>
              </a:rPr>
              <a:t>https://education.minecraft.net</a:t>
            </a:r>
            <a:r>
              <a:rPr lang="de-DE" sz="1200" kern="1200" dirty="0">
                <a:solidFill>
                  <a:schemeClr val="tx1"/>
                </a:solidFill>
                <a:effectLst/>
                <a:latin typeface="+mn-lt"/>
              </a:rPr>
              <a:t>.</a:t>
            </a: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Finden Sie heraus, wie Sie digitale Fähigkeiten in Ihrer Gemeinschaft vermitteln können, von digitalen Grundkenntnissen bis hin zu Informatikkursen</a:t>
            </a:r>
            <a:br>
              <a:rPr dirty="0"/>
            </a:br>
            <a:r>
              <a:rPr lang="de-DE" sz="1200" kern="1200" dirty="0">
                <a:solidFill>
                  <a:schemeClr val="tx1"/>
                </a:solidFill>
                <a:effectLst/>
                <a:latin typeface="+mn-lt"/>
              </a:rPr>
              <a:t>https://Microsoft.com/digitalskills  </a:t>
            </a:r>
          </a:p>
          <a:p>
            <a:endParaRPr lang="de-DE" b="0" u="none" dirty="0"/>
          </a:p>
          <a:p>
            <a:r>
              <a:rPr lang="de-DE" sz="1200" b="1" kern="1200" dirty="0">
                <a:solidFill>
                  <a:schemeClr val="tx1"/>
                </a:solidFill>
                <a:effectLst/>
                <a:latin typeface="+mn-lt"/>
              </a:rPr>
              <a:t>Code.org</a:t>
            </a:r>
            <a:r>
              <a:rPr lang="de-DE" sz="1200" kern="1200" dirty="0">
                <a:solidFill>
                  <a:schemeClr val="tx1"/>
                </a:solidFill>
                <a:effectLst/>
                <a:latin typeface="+mn-lt"/>
              </a:rPr>
              <a:t> (</a:t>
            </a:r>
            <a:r>
              <a:rPr lang="de-DE" sz="1200" b="1" kern="1200" dirty="0">
                <a:solidFill>
                  <a:schemeClr val="tx1"/>
                </a:solidFill>
                <a:effectLst/>
                <a:latin typeface="+mn-lt"/>
                <a:hlinkClick r:id="rId4"/>
              </a:rPr>
              <a:t>https://code.org/educate</a:t>
            </a:r>
            <a:r>
              <a:rPr lang="de-DE" sz="1200" kern="1200" dirty="0">
                <a:solidFill>
                  <a:schemeClr val="tx1"/>
                </a:solidFill>
                <a:effectLst/>
                <a:latin typeface="+mn-lt"/>
              </a:rPr>
              <a:t>)</a:t>
            </a:r>
            <a:r>
              <a:rPr lang="de-DE" b="0" u="none" dirty="0"/>
              <a:t> Bieten Sie mehr als eine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dirty="0"/>
              <a:t> mit den Code.org-Tools für Lehrkräfte. Sie brauchen keinerlei Erfahrung, um in Ihrem Klassenzimmer Informatik zu unterrichten. Auf Code.org finden Sie Lehr- und Unterrichtspläne, hochwertige professionelle Lernprogramme und hervorragende Tools für alle Bildungsstufen, allesamt kostenlos. Besuchen Sie </a:t>
            </a:r>
            <a:r>
              <a:rPr lang="de-DE" sz="1200" kern="1200" dirty="0">
                <a:solidFill>
                  <a:schemeClr val="tx1"/>
                </a:solidFill>
                <a:effectLst/>
                <a:latin typeface="+mn-lt"/>
                <a:hlinkClick r:id="rId5"/>
              </a:rPr>
              <a:t>code.org/educate</a:t>
            </a:r>
            <a:r>
              <a:rPr lang="de-DE" b="0" u="none" dirty="0"/>
              <a:t> und wählen Sie Ihre Bildungsstufe aus, um loszulegen!</a:t>
            </a:r>
          </a:p>
          <a:p>
            <a:r>
              <a:rPr lang="de-DE" b="0" u="none" dirty="0"/>
              <a:t> </a:t>
            </a:r>
          </a:p>
          <a:p>
            <a:r>
              <a:rPr lang="de-DE" b="1" u="none" dirty="0"/>
              <a:t>Code Studio</a:t>
            </a:r>
            <a:r>
              <a:rPr lang="de-DE" b="0" u="none" dirty="0"/>
              <a:t> (</a:t>
            </a:r>
            <a:r>
              <a:rPr lang="de-DE" sz="1200" b="1" kern="1200" dirty="0">
                <a:solidFill>
                  <a:schemeClr val="tx1"/>
                </a:solidFill>
                <a:effectLst/>
                <a:latin typeface="+mn-lt"/>
                <a:hlinkClick r:id="rId6"/>
              </a:rPr>
              <a:t>https://studio.code.org</a:t>
            </a:r>
            <a:r>
              <a:rPr lang="de-DE" b="0" u="none" dirty="0"/>
              <a:t>) Hatten Sie Spaß bei Ihrer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dirty="0"/>
              <a:t>? In der Welt der Informatik gibt es noch viel mehr zu entdecken! Auf Code Studio finden Sie Puzzles, Spiele und Kurse für alle Altersstufen. Lernen Sie, Ihre eigenen Spiele und Apps zu erstellen und mit Ihren Freunden zu teilen. Besuchen Sie </a:t>
            </a:r>
            <a:r>
              <a:rPr lang="de-DE" sz="1200" kern="1200" dirty="0">
                <a:solidFill>
                  <a:schemeClr val="tx1"/>
                </a:solidFill>
                <a:effectLst/>
                <a:latin typeface="+mn-lt"/>
                <a:hlinkClick r:id="rId7"/>
              </a:rPr>
              <a:t>studio.code.org</a:t>
            </a:r>
            <a:r>
              <a:rPr lang="de-DE" b="0" u="none" dirty="0"/>
              <a:t> und beginnen Sie noch heute!</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de-DE"/>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 </a:t>
            </a:r>
          </a:p>
          <a:p>
            <a:endParaRPr lang="de-DE" b="1" u="sng" dirty="0"/>
          </a:p>
          <a:p>
            <a:endParaRPr lang="de-DE" b="1" u="sng" dirty="0"/>
          </a:p>
          <a:p>
            <a:r>
              <a:rPr lang="de-DE" b="1" u="sng" dirty="0"/>
              <a:t>ZIEL DER FOLIE:</a:t>
            </a:r>
            <a:endParaRPr lang="de-DE" b="0" u="none" baseline="0" dirty="0"/>
          </a:p>
          <a:p>
            <a:endParaRPr lang="de-DE" b="0" u="none" baseline="0" dirty="0"/>
          </a:p>
          <a:p>
            <a:r>
              <a:rPr lang="de-DE" b="0" u="none" baseline="0" dirty="0"/>
              <a:t>Abschluss des Events</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a:t>
            </a:r>
            <a:r>
              <a:rPr lang="de-DE" dirty="0"/>
              <a:t> </a:t>
            </a:r>
            <a:r>
              <a:rPr lang="de-DE" sz="1200" kern="1200" dirty="0">
                <a:solidFill>
                  <a:schemeClr val="tx1"/>
                </a:solidFill>
                <a:effectLst/>
                <a:latin typeface="+mn-lt"/>
              </a:rPr>
              <a:t>wird, achten Sie darauf, dass das neue</a:t>
            </a:r>
            <a:r>
              <a:rPr lang="de-DE" dirty="0"/>
              <a:t> </a:t>
            </a:r>
            <a:r>
              <a:rPr lang="de-DE" sz="1200" kern="1200" dirty="0">
                <a:solidFill>
                  <a:schemeClr val="tx1"/>
                </a:solidFill>
                <a:effectLst/>
                <a:latin typeface="+mn-lt"/>
              </a:rPr>
              <a:t>folgenden</a:t>
            </a:r>
            <a:r>
              <a:rPr lang="de-DE" dirty="0"/>
              <a:t> </a:t>
            </a:r>
            <a:r>
              <a:rPr lang="de-DE" sz="1200" kern="1200" dirty="0">
                <a:solidFill>
                  <a:schemeClr val="tx1"/>
                </a:solidFill>
                <a:effectLst/>
                <a:latin typeface="+mn-lt"/>
              </a:rPr>
              <a:t>Kriterien</a:t>
            </a:r>
            <a:r>
              <a:rPr lang="de-DE" dirty="0"/>
              <a:t> </a:t>
            </a:r>
            <a:r>
              <a:rPr lang="de-DE" sz="1200" kern="1200" dirty="0">
                <a:solidFill>
                  <a:schemeClr val="tx1"/>
                </a:solidFill>
                <a:effectLst/>
                <a:latin typeface="+mn-lt"/>
              </a:rPr>
              <a:t>entspricht: </a:t>
            </a:r>
            <a:endParaRPr lang="de-DE" dirty="0"/>
          </a:p>
          <a:p>
            <a:pPr marL="628650" lvl="1" indent="-171450">
              <a:buFont typeface="Arial"/>
              <a:buChar char="•"/>
            </a:pPr>
            <a:r>
              <a:rPr lang="de-DE" sz="1200" kern="1200" dirty="0">
                <a:solidFill>
                  <a:schemeClr val="tx1"/>
                </a:solidFill>
                <a:effectLst/>
                <a:latin typeface="+mn-lt"/>
              </a:rPr>
              <a:t>Zeigt Jungen und Mädchen</a:t>
            </a:r>
            <a:endParaRPr lang="de-DE" dirty="0">
              <a:effectLst/>
            </a:endParaRPr>
          </a:p>
          <a:p>
            <a:pPr marL="628650" lvl="1" indent="-171450">
              <a:buFont typeface="Arial"/>
              <a:buChar char="•"/>
            </a:pPr>
            <a:r>
              <a:rPr lang="de-DE" sz="1200" kern="1200" dirty="0">
                <a:solidFill>
                  <a:schemeClr val="tx1"/>
                </a:solidFill>
                <a:effectLst/>
                <a:latin typeface="+mn-lt"/>
              </a:rPr>
              <a:t>Zeigt, wie die Teilnehmer</a:t>
            </a:r>
            <a:r>
              <a:rPr lang="de-DE" dirty="0"/>
              <a:t> </a:t>
            </a:r>
            <a:r>
              <a:rPr lang="de-DE" sz="1200" kern="1200" dirty="0">
                <a:solidFill>
                  <a:schemeClr val="tx1"/>
                </a:solidFill>
                <a:effectLst/>
                <a:latin typeface="+mn-lt"/>
              </a:rPr>
              <a:t>Spaß</a:t>
            </a:r>
            <a:r>
              <a:rPr lang="de-DE" dirty="0"/>
              <a:t> </a:t>
            </a:r>
            <a:r>
              <a:rPr lang="de-DE" sz="1200" kern="1200" dirty="0">
                <a:solidFill>
                  <a:schemeClr val="tx1"/>
                </a:solidFill>
                <a:effectLst/>
                <a:latin typeface="+mn-lt"/>
              </a:rPr>
              <a:t>haben</a:t>
            </a:r>
            <a:r>
              <a:rPr lang="de-DE" dirty="0"/>
              <a:t> </a:t>
            </a:r>
            <a:endParaRPr lang="de-DE" dirty="0">
              <a:effectLst/>
            </a:endParaRPr>
          </a:p>
          <a:p>
            <a:pPr marL="628650" lvl="1" indent="-171450">
              <a:buFont typeface="Arial"/>
              <a:buChar char="•"/>
            </a:pPr>
            <a:r>
              <a:rPr lang="de-DE" sz="1200" kern="1200" dirty="0">
                <a:solidFill>
                  <a:schemeClr val="tx1"/>
                </a:solidFill>
                <a:effectLst/>
                <a:latin typeface="+mn-lt"/>
              </a:rPr>
              <a:t>Zeigt</a:t>
            </a:r>
            <a:r>
              <a:rPr lang="de-DE" dirty="0"/>
              <a:t> </a:t>
            </a:r>
            <a:r>
              <a:rPr lang="de-DE" sz="1200" kern="1200" dirty="0">
                <a:solidFill>
                  <a:schemeClr val="tx1"/>
                </a:solidFill>
                <a:effectLst/>
                <a:latin typeface="+mn-lt"/>
              </a:rPr>
              <a:t>eine Gruppe von Menschen, nicht</a:t>
            </a:r>
            <a:r>
              <a:rPr lang="de-DE" dirty="0"/>
              <a:t> </a:t>
            </a:r>
            <a:r>
              <a:rPr lang="de-DE" sz="1200" kern="1200" dirty="0">
                <a:solidFill>
                  <a:schemeClr val="tx1"/>
                </a:solidFill>
                <a:effectLst/>
                <a:latin typeface="+mn-lt"/>
              </a:rPr>
              <a:t>nur</a:t>
            </a:r>
            <a:r>
              <a:rPr lang="de-DE" dirty="0"/>
              <a:t> </a:t>
            </a:r>
            <a:r>
              <a:rPr lang="de-DE" sz="1200" kern="1200" dirty="0">
                <a:solidFill>
                  <a:schemeClr val="tx1"/>
                </a:solidFill>
                <a:effectLst/>
                <a:latin typeface="+mn-lt"/>
              </a:rPr>
              <a:t>Individuen</a:t>
            </a:r>
            <a:r>
              <a:rPr lang="de-DE" dirty="0"/>
              <a:t> </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de-DE"/>
          </a:p>
        </p:txBody>
      </p:sp>
    </p:spTree>
    <p:extLst>
      <p:ext uri="{BB962C8B-B14F-4D97-AF65-F5344CB8AC3E}">
        <p14:creationId xmlns:p14="http://schemas.microsoft.com/office/powerpoint/2010/main" val="2836982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Copyright 2017: </a:t>
            </a:r>
          </a:p>
          <a:p>
            <a:r>
              <a:rPr lang="de-DE" sz="1200" kern="1200" dirty="0">
                <a:solidFill>
                  <a:schemeClr val="tx1"/>
                </a:solidFill>
                <a:effectLst/>
                <a:latin typeface="+mn-lt"/>
              </a:rPr>
              <a:t>Diese Präsentation wird lizenziert und nicht verkauft. Diese Inhalte dürfen ohne vorherige schriftliche Genehmigung von Microsoft Corporation nicht für kommerzielle Zwecke kopiert, angepasst, bearbeitet, abgeleitet, verteilt, öffentlich präsentiert, verkauft oder eingesetzt werden. </a:t>
            </a:r>
          </a:p>
          <a:p>
            <a:r>
              <a:rPr lang="de-DE" sz="1200" kern="1200" dirty="0">
                <a:solidFill>
                  <a:schemeClr val="tx1"/>
                </a:solidFill>
                <a:effectLst/>
                <a:latin typeface="+mn-lt"/>
              </a:rPr>
              <a:t> </a:t>
            </a:r>
          </a:p>
          <a:p>
            <a:r>
              <a:rPr lang="de-DE" sz="1200" kern="1200" dirty="0">
                <a:solidFill>
                  <a:schemeClr val="tx1"/>
                </a:solidFill>
                <a:effectLst/>
                <a:latin typeface="+mn-lt"/>
              </a:rPr>
              <a:t>Diese Präsentation wird in der vorliegenden Form bereitgestellt. Microsoft übernimmt keine ausdrückliche oder implizite Gewährleistung. Die Informationen und Ansichten in dieser Präsentation können ohne vorherige Ankündigung geändert werden. Das gilt auch für URLs und andere Websiteverweise. </a:t>
            </a:r>
          </a:p>
          <a:p>
            <a:r>
              <a:rPr lang="de-DE" sz="1200" kern="1200" dirty="0">
                <a:solidFill>
                  <a:schemeClr val="tx1"/>
                </a:solidFill>
                <a:effectLst/>
                <a:latin typeface="+mn-lt"/>
              </a:rPr>
              <a:t> </a:t>
            </a:r>
          </a:p>
          <a:p>
            <a:r>
              <a:rPr lang="de-DE" sz="1200" kern="1200" dirty="0">
                <a:solidFill>
                  <a:schemeClr val="tx1"/>
                </a:solidFill>
                <a:effectLst/>
                <a:latin typeface="+mn-lt"/>
              </a:rPr>
              <a:t>Ein Teil der hier gezeigten Beispiele dient lediglich zu Illustrationszwecken und ist fiktiv. Eventuelle Zusammenhänge oder Ähnlichkeiten sind rein zufällig und nicht beabsichtigt. </a:t>
            </a:r>
          </a:p>
          <a:p>
            <a:r>
              <a:rPr lang="de-DE" sz="1200" kern="1200" dirty="0">
                <a:solidFill>
                  <a:schemeClr val="tx1"/>
                </a:solidFill>
                <a:effectLst/>
                <a:latin typeface="+mn-lt"/>
              </a:rPr>
              <a:t> </a:t>
            </a:r>
          </a:p>
          <a:p>
            <a:r>
              <a:rPr lang="de-DE" sz="1200" kern="1200" dirty="0">
                <a:solidFill>
                  <a:schemeClr val="tx1"/>
                </a:solidFill>
                <a:effectLst/>
                <a:latin typeface="+mn-lt"/>
              </a:rPr>
              <a:t>Sie dürfen diese Präsentation für persönliche Zwecke sowie im Klassenzimmer und mit Schülern im Rahmen von code.org und anderen Programmierevents einsetzen. Diese Präsentation verleiht Ihnen keinerlei Anrecht auf geistiges Eigentum an irgendwelchen Microsoft-Produkten. </a:t>
            </a:r>
          </a:p>
          <a:p>
            <a:r>
              <a:rPr lang="de-DE" sz="1200" kern="1200" dirty="0">
                <a:solidFill>
                  <a:schemeClr val="tx1"/>
                </a:solidFill>
                <a:effectLst/>
                <a:latin typeface="+mn-lt"/>
              </a:rPr>
              <a:t> </a:t>
            </a:r>
          </a:p>
          <a:p>
            <a:r>
              <a:rPr lang="de-DE" sz="1200" kern="1200" dirty="0">
                <a:solidFill>
                  <a:schemeClr val="tx1"/>
                </a:solidFill>
                <a:effectLst/>
                <a:latin typeface="+mn-lt"/>
              </a:rPr>
              <a:t>Microsoft und die unter </a:t>
            </a:r>
            <a:r>
              <a:rPr lang="de-DE" sz="1200" kern="1200" dirty="0">
                <a:solidFill>
                  <a:schemeClr val="tx1"/>
                </a:solidFill>
                <a:effectLst/>
                <a:latin typeface="+mn-lt"/>
                <a:hlinkClick r:id="rId3"/>
              </a:rPr>
              <a:t>http://www.microsoft.com/en-us/legal/intellectualproperty/trademarks/en-us.aspx</a:t>
            </a:r>
            <a:r>
              <a:rPr lang="de-DE" sz="1200" kern="1200" dirty="0">
                <a:solidFill>
                  <a:schemeClr val="tx1"/>
                </a:solidFill>
                <a:effectLst/>
                <a:latin typeface="+mn-lt"/>
              </a:rPr>
              <a:t> aufgeführten Marken sind Marken der Microsoft-Unternehmensgruppe. </a:t>
            </a:r>
            <a:br>
              <a:rPr lang="de-DE" sz="1200" kern="1200" dirty="0">
                <a:solidFill>
                  <a:schemeClr val="tx1"/>
                </a:solidFill>
                <a:effectLst/>
                <a:latin typeface="+mn-lt"/>
              </a:rPr>
            </a:br>
            <a:r>
              <a:rPr lang="de-DE" sz="1200" kern="1200" dirty="0">
                <a:solidFill>
                  <a:schemeClr val="tx1"/>
                </a:solidFill>
                <a:effectLst/>
                <a:latin typeface="+mn-lt"/>
              </a:rPr>
              <a:t>Alle anderen Marken sind Eigentum der jeweiligen Besitzer.</a:t>
            </a:r>
          </a:p>
          <a:p>
            <a:endParaRPr lang="de-D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Code.org, 2017. Code.org®, das CODE-Logo und Hour of Code® sind Markenzeichen von Code.org</a:t>
            </a: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Mojang © 2017. „Minecraft“ ist ein Markenzeichen von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2017 Microsoft Corporation. Alle Rechte vorbehalten.</a:t>
            </a:r>
            <a:endParaRPr lang="de-DE" sz="1200" kern="1200" dirty="0">
              <a:solidFill>
                <a:schemeClr val="tx1"/>
              </a:solidFill>
              <a:effectLst/>
              <a:latin typeface="+mn-lt"/>
              <a:ea typeface="+mn-ea"/>
              <a:cs typeface="+mn-cs"/>
            </a:endParaRP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59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„Wenn ihr das Wort ‚Programmieren‘ hört, woran denkt ihr? Denkt einige Minuten darüber nach, was das Thema ‚Programmieren‘ für euch bedeutet.“</a:t>
            </a:r>
          </a:p>
          <a:p>
            <a:endParaRPr lang="de-DE" b="0" u="none" baseline="0" dirty="0"/>
          </a:p>
          <a:p>
            <a:r>
              <a:rPr lang="de-DE" b="0" u="none" baseline="0" dirty="0"/>
              <a:t>[Aufforderung zur Diskussion]</a:t>
            </a:r>
          </a:p>
          <a:p>
            <a:endParaRPr lang="de-DE"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„Im folgenden kurzen Video werdet ihr sehen, wie beliebt die Programmierung geworden ist, und wie viele Jugendliche wie ihr selbst es ebenfalls ausprobiert haben!“</a:t>
            </a: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a:defRPr/>
            </a:pPr>
            <a:r>
              <a:rPr lang="de-DE" dirty="0"/>
              <a:t>Ziel: Eine Diskussion anregen und herausfinden, welche Vorurteile die Jugendlichen zum Thema Programmierung haben.</a:t>
            </a:r>
            <a:r>
              <a:rPr lang="de-DE" b="0" u="none" baseline="0" dirty="0"/>
              <a:t> Wir kennen bereits einige allgemeine Vorurteile zum Thema Programmierung und Informatik: Man muss gut in Mathe sein, ein Geek oder Nerd, oder es ist nur für Jungen.</a:t>
            </a:r>
            <a:r>
              <a:rPr lang="de-DE" dirty="0"/>
              <a:t> </a:t>
            </a:r>
            <a:r>
              <a:rPr lang="de-DE" kern="1200" dirty="0">
                <a:effectLst/>
                <a:latin typeface="+mn-lt"/>
              </a:rPr>
              <a:t>In den nächsten Folien beschäftigen wir uns mit Vorurteilen zum Thema Programmierung, um die Ansichten der Teilnehmer zu ändern, bevor wir das Tutorial beginnen.</a:t>
            </a:r>
            <a:r>
              <a:rPr lang="de-DE" dirty="0"/>
              <a:t> </a:t>
            </a:r>
            <a:endParaRPr lang="de-DE" b="1" u="sng" dirty="0"/>
          </a:p>
          <a:p>
            <a:endParaRPr lang="de-DE" b="1" dirty="0"/>
          </a:p>
          <a:p>
            <a:r>
              <a:rPr lang="de-DE" b="1" u="sng" dirty="0"/>
              <a:t>Anmerkung für Schulungsleiter:</a:t>
            </a:r>
            <a:endParaRPr lang="de-DE" sz="1200" u="sng" kern="1200" dirty="0">
              <a:solidFill>
                <a:schemeClr val="tx1"/>
              </a:solidFill>
              <a:effectLst/>
              <a:latin typeface="+mn-lt"/>
              <a:ea typeface="+mn-ea"/>
              <a:cs typeface="+mn-cs"/>
            </a:endParaRPr>
          </a:p>
          <a:p>
            <a:r>
              <a:rPr lang="de-DE" b="0" u="none" dirty="0"/>
              <a:t>Achten Sie darauf, keine Vorurteile zu verstärken, indem Sie diese selbst nennen. Fragen Sie die Gruppe nach ihren Gedanken! Lassen Sie sich überraschen!</a:t>
            </a:r>
          </a:p>
          <a:p>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„Im folgenden kurzen Video werdet ihr sehen, wie beliebt die Programmierung in den letzten Jahren geworden ist, und wie viele Jugendliche wie ihr selbst es ebenfalls ausprobiert haben!“</a:t>
            </a:r>
          </a:p>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e-DE"/>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ZIEL DER FOLIE: </a:t>
            </a:r>
          </a:p>
          <a:p>
            <a:endParaRPr lang="de-DE" b="1" u="sng" baseline="0" dirty="0"/>
          </a:p>
          <a:p>
            <a:r>
              <a:rPr lang="de-DE" b="0" u="none" baseline="0" dirty="0"/>
              <a:t>Jugendliche für das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baseline="0" dirty="0"/>
              <a:t>-Tutorial begeistern.</a:t>
            </a:r>
            <a:endParaRPr lang="de-DE" b="1" u="sng" dirty="0"/>
          </a:p>
          <a:p>
            <a:endParaRPr lang="de-DE" b="1" u="sng"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dirty="0"/>
              <a:t>Das Video sollte automatisch starten. </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Klicken Sie unter dem folgenden Link auf das „Einstellungen“-Zahnrad in der unteren rechten Ecke des Videos, um die Sprache oder die Untertitel zu ändern. In diesem Fall müssen Sie den Link evtl. neu einbetten: https://www.youtube.com/watch?t=1&amp;v=2DxWIxec6yo</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Sie finden zusätzliche Videos unter code.org und können diese austauschen, falls Sie Ihrem Publikum eine andere Botschaft vermitteln möchten.</a:t>
            </a: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e-DE"/>
          </a:p>
        </p:txBody>
      </p:sp>
    </p:spTree>
    <p:extLst>
      <p:ext uri="{BB962C8B-B14F-4D97-AF65-F5344CB8AC3E}">
        <p14:creationId xmlns:p14="http://schemas.microsoft.com/office/powerpoint/2010/main" val="375977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“Lasst uns darüber reden, was Programmieren </a:t>
            </a:r>
            <a:r>
              <a:rPr lang="de-DE" b="0" i="1" u="none" baseline="0" dirty="0"/>
              <a:t>nicht ist</a:t>
            </a:r>
            <a:r>
              <a:rPr lang="de-DE" b="0" u="none" dirty="0"/>
              <a:t>. Programmieren ist nichts, was ihr alleine machen müsst, und es ist nicht so schwierig, wie ihr meint!"</a:t>
            </a:r>
            <a:endParaRPr lang="de-DE" b="1" u="sng" dirty="0"/>
          </a:p>
          <a:p>
            <a:endParaRPr lang="de-DE" b="1" u="sng" dirty="0"/>
          </a:p>
          <a:p>
            <a:r>
              <a:rPr lang="de-DE" b="1" u="sng" dirty="0"/>
              <a:t>ZIEL DER FOLIE: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Die Folien 5 bis 8 sollen die vorgefassten Meinungen von 11- bis 14-jährigen herunterbrechen, wie programmierende Menschen aussehen, und was Programmieren eigentlich ist. Wir wollen diesen jungen Menschen helfen, die Klischees zu überwinden, indem wir ihnen erklären, was Programmieren NICHT ist: </a:t>
            </a:r>
            <a:endParaRPr lang="de-DE" dirty="0"/>
          </a:p>
          <a:p>
            <a:pPr marL="628650" lvl="1" indent="-171450">
              <a:buFont typeface="Arial"/>
              <a:buChar char="•"/>
            </a:pPr>
            <a:r>
              <a:rPr lang="de-DE" sz="1200" kern="1200" dirty="0">
                <a:solidFill>
                  <a:schemeClr val="tx1"/>
                </a:solidFill>
                <a:effectLst/>
                <a:latin typeface="+mn-lt"/>
              </a:rPr>
              <a:t>Eine einsame Tätigkeit </a:t>
            </a:r>
            <a:endParaRPr lang="de-DE" dirty="0">
              <a:effectLst/>
            </a:endParaRPr>
          </a:p>
          <a:p>
            <a:pPr marL="628650" lvl="1" indent="-171450">
              <a:buFont typeface="Arial"/>
              <a:buChar char="•"/>
            </a:pPr>
            <a:r>
              <a:rPr lang="de-DE" sz="1200" kern="1200" dirty="0">
                <a:solidFill>
                  <a:schemeClr val="tx1"/>
                </a:solidFill>
                <a:effectLst/>
                <a:latin typeface="+mn-lt"/>
              </a:rPr>
              <a:t>Eine männliche Tätigkeit </a:t>
            </a:r>
            <a:endParaRPr lang="de-DE" dirty="0">
              <a:effectLst/>
            </a:endParaRPr>
          </a:p>
          <a:p>
            <a:pPr marL="628650" lvl="1" indent="-171450">
              <a:buFont typeface="Arial"/>
              <a:buChar char="•"/>
            </a:pPr>
            <a:r>
              <a:rPr lang="de-DE" sz="1200" kern="1200" dirty="0">
                <a:solidFill>
                  <a:schemeClr val="tx1"/>
                </a:solidFill>
                <a:effectLst/>
                <a:latin typeface="+mn-lt"/>
              </a:rPr>
              <a:t>Nur für Nerds</a:t>
            </a:r>
            <a:endParaRPr lang="de-DE" dirty="0">
              <a:effectLst/>
            </a:endParaRPr>
          </a:p>
          <a:p>
            <a:pPr marL="628650" lvl="1" indent="-171450">
              <a:buFont typeface="Arial"/>
              <a:buChar char="•"/>
            </a:pPr>
            <a:r>
              <a:rPr lang="de-DE" sz="1200" kern="1200" dirty="0">
                <a:solidFill>
                  <a:schemeClr val="tx1"/>
                </a:solidFill>
                <a:effectLst/>
                <a:latin typeface="+mn-lt"/>
              </a:rPr>
              <a:t>Nur für Leute die gut in Mathe sind </a:t>
            </a:r>
            <a:endParaRPr lang="de-DE" dirty="0">
              <a:effectLst/>
            </a:endParaRPr>
          </a:p>
          <a:p>
            <a:pPr marL="628650" lvl="1" indent="-171450">
              <a:buFont typeface="Arial"/>
              <a:buChar char="•"/>
            </a:pPr>
            <a:r>
              <a:rPr lang="de-DE" sz="1200" kern="1200" dirty="0">
                <a:solidFill>
                  <a:schemeClr val="tx1"/>
                </a:solidFill>
                <a:effectLst/>
                <a:latin typeface="+mn-lt"/>
              </a:rPr>
              <a:t>Nur für</a:t>
            </a:r>
            <a:r>
              <a:rPr lang="de-DE" dirty="0"/>
              <a:t> </a:t>
            </a:r>
            <a:r>
              <a:rPr lang="de-DE" sz="1200" kern="1200" dirty="0">
                <a:solidFill>
                  <a:schemeClr val="tx1"/>
                </a:solidFill>
                <a:effectLst/>
                <a:latin typeface="+mn-lt"/>
              </a:rPr>
              <a:t>Leute, die Computerprogramme entwickeln wollen. </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e-DE"/>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noProof="0"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„Programmieren bedeutet nicht, dass man stundenlang nur an einem Schreibtisch sitzt!</a:t>
            </a:r>
            <a:r>
              <a:rPr lang="de-DE" b="0" u="none" dirty="0"/>
              <a:t> Vielseitige Programmiererteams entwickeln bessere Lösungen und bessere Softwareprodukte.“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noProof="0" dirty="0"/>
          </a:p>
          <a:p>
            <a:r>
              <a:rPr lang="de-DE" b="1" u="sng" noProof="0" dirty="0"/>
              <a:t>ZIEL DER FOLIE: </a:t>
            </a:r>
          </a:p>
          <a:p>
            <a:endParaRPr lang="de-DE" b="1" u="sng"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Jeder kann programmieren. Vielseitige Programmiererteams entwickeln bessere Softwareprodukte.</a:t>
            </a:r>
          </a:p>
          <a:p>
            <a:endParaRPr lang="de-DE" b="1" u="sng" noProof="0"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e-DE"/>
          </a:p>
        </p:txBody>
      </p:sp>
    </p:spTree>
    <p:extLst>
      <p:ext uri="{BB962C8B-B14F-4D97-AF65-F5344CB8AC3E}">
        <p14:creationId xmlns:p14="http://schemas.microsoft.com/office/powerpoint/2010/main" val="2717407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"Was ihr vielleicht noch nicht wisst: Programmieren hilft </a:t>
            </a:r>
            <a:r>
              <a:rPr lang="de-DE" b="0" i="1" u="none" baseline="0" dirty="0"/>
              <a:t>tatsächlich </a:t>
            </a:r>
            <a:r>
              <a:rPr lang="de-DE" b="0" i="0" u="none" baseline="0" dirty="0"/>
              <a:t>bei Katzen am Arbeitsplatz …”</a:t>
            </a:r>
            <a:endParaRPr lang="de-DE" b="1" u="sng" dirty="0"/>
          </a:p>
          <a:p>
            <a:endParaRPr lang="de-DE" b="1" u="sng" dirty="0"/>
          </a:p>
          <a:p>
            <a:r>
              <a:rPr lang="de-DE" b="1" u="sng" dirty="0"/>
              <a:t>ZIEL DER FOLIE:</a:t>
            </a:r>
            <a:endParaRPr lang="de-DE" b="0" u="none" dirty="0"/>
          </a:p>
          <a:p>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Leute zum Lachen bringen - diese Folie ist ein Witz und nur zum Spaß da!</a:t>
            </a:r>
            <a:r>
              <a:rPr lang="de-DE"/>
              <a:t> </a:t>
            </a:r>
            <a:endParaRPr lang="de-DE" b="1" u="sng" dirty="0"/>
          </a:p>
          <a:p>
            <a:endParaRPr lang="de-DE" b="1" dirty="0"/>
          </a:p>
          <a:p>
            <a:r>
              <a:rPr lang="de-DE" b="1" u="sng" dirty="0"/>
              <a:t>BILDANMERKUNGEN FÜR DIESE FOLIE:</a:t>
            </a:r>
          </a:p>
          <a:p>
            <a:endParaRPr lang="de-DE" sz="1200" b="1" u="sng" kern="1200" baseline="0" dirty="0">
              <a:solidFill>
                <a:schemeClr val="tx1"/>
              </a:solidFill>
              <a:effectLst/>
              <a:latin typeface="+mn-lt"/>
              <a:ea typeface="+mn-ea"/>
              <a:cs typeface="+mn-cs"/>
            </a:endParaRPr>
          </a:p>
          <a:p>
            <a:r>
              <a:rPr lang="de-DE" sz="1200" b="0" u="none" kern="1200" baseline="0" dirty="0">
                <a:solidFill>
                  <a:schemeClr val="tx1"/>
                </a:solidFill>
                <a:effectLst/>
                <a:latin typeface="+mn-lt"/>
              </a:rPr>
              <a:t>Das Bild für diese Folie sollte ein lustiges Bild oder GIF sein, um das Publikum zu fesseln. </a:t>
            </a:r>
            <a:endParaRPr lang="de-DE" sz="1200" b="0" u="none"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e-DE"/>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"Nicht ernsthaft ...!"</a:t>
            </a:r>
          </a:p>
          <a:p>
            <a:endParaRPr lang="de-DE" b="1" u="sng" dirty="0"/>
          </a:p>
          <a:p>
            <a:r>
              <a:rPr lang="de-DE" b="1" u="sng" dirty="0"/>
              <a:t>ZIEL DER FOLIE:</a:t>
            </a:r>
          </a:p>
          <a:p>
            <a:endParaRPr lang="de-DE" b="1" u="sng" dirty="0"/>
          </a:p>
          <a:p>
            <a:r>
              <a:rPr lang="de-DE" b="0" u="none" dirty="0"/>
              <a:t>Zeigen, dass die letzte Folie ein Witz war.</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e-DE"/>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lasst uns darüber reden, was Programmieren </a:t>
            </a:r>
            <a:r>
              <a:rPr lang="de-DE" b="0" i="1" u="none" dirty="0"/>
              <a:t>wirklich</a:t>
            </a:r>
            <a:r>
              <a:rPr lang="de-DE" b="0" u="none" dirty="0"/>
              <a:t> ist. Ihr wisst es vielleicht nicht, aber es ist eine Teamarbeit, und zwar für Jungen </a:t>
            </a:r>
            <a:r>
              <a:rPr lang="de-DE" b="0" i="1" u="none" baseline="0" dirty="0"/>
              <a:t>und</a:t>
            </a:r>
            <a:r>
              <a:rPr lang="de-DE" b="0" u="none" dirty="0"/>
              <a:t> Mädchen!”</a:t>
            </a:r>
          </a:p>
          <a:p>
            <a:endParaRPr lang="de-DE" b="1" u="sng" dirty="0"/>
          </a:p>
          <a:p>
            <a:r>
              <a:rPr lang="de-DE" b="1" u="sng" dirty="0"/>
              <a:t>ZIEL DER FOLIE:</a:t>
            </a:r>
          </a:p>
          <a:p>
            <a:endParaRPr lang="de-DE" b="1" u="sng" dirty="0"/>
          </a:p>
          <a:p>
            <a:r>
              <a:rPr lang="de-DE" sz="1200" kern="1200" dirty="0">
                <a:solidFill>
                  <a:schemeClr val="tx1"/>
                </a:solidFill>
                <a:effectLst/>
                <a:latin typeface="+mn-lt"/>
              </a:rPr>
              <a:t>In Folien 9 bis 12 zeigen wir</a:t>
            </a:r>
            <a:r>
              <a:rPr lang="de-DE" dirty="0"/>
              <a:t> </a:t>
            </a:r>
            <a:r>
              <a:rPr lang="de-DE" sz="1200" kern="1200" dirty="0">
                <a:solidFill>
                  <a:schemeClr val="tx1"/>
                </a:solidFill>
                <a:effectLst/>
                <a:latin typeface="+mn-lt"/>
              </a:rPr>
              <a:t>den jungen Menschen, wie viel Spaß man beim Programmieren haben kann. Wir wollen besonders hervorheben, was Programmieren</a:t>
            </a:r>
            <a:r>
              <a:rPr lang="de-DE" sz="1200" b="1" kern="1200" dirty="0">
                <a:solidFill>
                  <a:schemeClr val="tx1"/>
                </a:solidFill>
                <a:effectLst/>
                <a:latin typeface="+mn-lt"/>
              </a:rPr>
              <a:t> ist</a:t>
            </a:r>
            <a:r>
              <a:rPr lang="de-DE" sz="1200" kern="1200" dirty="0">
                <a:solidFill>
                  <a:schemeClr val="tx1"/>
                </a:solidFill>
                <a:effectLst/>
                <a:latin typeface="+mn-lt"/>
              </a:rPr>
              <a:t>: </a:t>
            </a:r>
            <a:endParaRPr lang="de-DE" dirty="0">
              <a:effectLst/>
            </a:endParaRPr>
          </a:p>
          <a:p>
            <a:pPr marL="628650" lvl="1" indent="-171450">
              <a:buFont typeface="Arial"/>
              <a:buChar char="•"/>
            </a:pPr>
            <a:r>
              <a:rPr lang="de-DE" sz="1200" kern="1200" dirty="0">
                <a:solidFill>
                  <a:schemeClr val="tx1"/>
                </a:solidFill>
                <a:effectLst/>
                <a:latin typeface="+mn-lt"/>
              </a:rPr>
              <a:t>Zusammen arbeiten </a:t>
            </a:r>
            <a:endParaRPr lang="de-DE" dirty="0">
              <a:effectLst/>
            </a:endParaRPr>
          </a:p>
          <a:p>
            <a:pPr marL="628650" lvl="1" indent="-171450">
              <a:buFont typeface="Arial"/>
              <a:buChar char="•"/>
            </a:pPr>
            <a:r>
              <a:rPr lang="de-DE" sz="1200" kern="1200" dirty="0">
                <a:solidFill>
                  <a:schemeClr val="tx1"/>
                </a:solidFill>
                <a:effectLst/>
                <a:latin typeface="+mn-lt"/>
              </a:rPr>
              <a:t>Geschlechtsunabhängig</a:t>
            </a:r>
            <a:endParaRPr lang="de-DE" dirty="0">
              <a:effectLst/>
            </a:endParaRPr>
          </a:p>
          <a:p>
            <a:pPr marL="628650" lvl="1" indent="-171450">
              <a:buFont typeface="Arial"/>
              <a:buChar char="•"/>
            </a:pPr>
            <a:r>
              <a:rPr lang="de-DE" sz="1200" kern="1200" dirty="0">
                <a:solidFill>
                  <a:schemeClr val="tx1"/>
                </a:solidFill>
                <a:effectLst/>
                <a:latin typeface="+mn-lt"/>
              </a:rPr>
              <a:t>Für Introvertierte und Extrovertierte </a:t>
            </a:r>
            <a:endParaRPr lang="de-DE" dirty="0">
              <a:effectLst/>
            </a:endParaRPr>
          </a:p>
          <a:p>
            <a:pPr marL="628650" lvl="1" indent="-171450">
              <a:buFont typeface="Arial"/>
              <a:buChar char="•"/>
            </a:pPr>
            <a:r>
              <a:rPr lang="de-DE" sz="1200" kern="1200" dirty="0">
                <a:solidFill>
                  <a:schemeClr val="tx1"/>
                </a:solidFill>
                <a:effectLst/>
                <a:latin typeface="+mn-lt"/>
              </a:rPr>
              <a:t>Probleme lösen. Zum Programmieren braucht man nur sehr wenig Mathematik. </a:t>
            </a:r>
            <a:endParaRPr lang="de-DE" dirty="0">
              <a:effectLst/>
            </a:endParaRPr>
          </a:p>
          <a:p>
            <a:pPr marL="628650" lvl="1" indent="-171450">
              <a:buFont typeface="Arial"/>
              <a:buChar char="•"/>
            </a:pPr>
            <a:r>
              <a:rPr lang="de-DE" sz="1200" kern="1200" dirty="0">
                <a:solidFill>
                  <a:schemeClr val="tx1"/>
                </a:solidFill>
                <a:effectLst/>
                <a:latin typeface="+mn-lt"/>
              </a:rPr>
              <a:t>Für Menschen, die mit dem Computer ihre Leidenschaften verstärken wollen </a:t>
            </a:r>
            <a:endParaRPr lang="de-DE" dirty="0">
              <a:effectLst/>
            </a:endParaRP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junge Teenagern und Schüler im Mittelschulalter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a:t>
            </a:r>
            <a:r>
              <a:rPr lang="de-DE" dirty="0"/>
              <a:t> </a:t>
            </a:r>
            <a:r>
              <a:rPr lang="de-DE" sz="1200" kern="1200" dirty="0">
                <a:solidFill>
                  <a:schemeClr val="tx1"/>
                </a:solidFill>
                <a:effectLst/>
                <a:latin typeface="+mn-lt"/>
              </a:rPr>
              <a:t>Spaß</a:t>
            </a:r>
            <a:r>
              <a:rPr lang="de-DE" dirty="0"/>
              <a:t> </a:t>
            </a:r>
            <a:r>
              <a:rPr lang="de-DE" sz="1200" kern="1200" dirty="0">
                <a:solidFill>
                  <a:schemeClr val="tx1"/>
                </a:solidFill>
                <a:effectLst/>
                <a:latin typeface="+mn-lt"/>
              </a:rPr>
              <a:t>mit</a:t>
            </a:r>
            <a:r>
              <a:rPr lang="de-DE" dirty="0"/>
              <a:t> </a:t>
            </a:r>
            <a:r>
              <a:rPr lang="de-DE" sz="1200" kern="1200" dirty="0">
                <a:solidFill>
                  <a:schemeClr val="tx1"/>
                </a:solidFill>
                <a:effectLst/>
                <a:latin typeface="+mn-lt"/>
              </a:rPr>
              <a:t>Technologie</a:t>
            </a:r>
            <a:r>
              <a:rPr lang="de-DE" dirty="0"/>
              <a:t> </a:t>
            </a:r>
            <a:r>
              <a:rPr lang="de-DE" sz="1200" kern="1200" dirty="0">
                <a:solidFill>
                  <a:schemeClr val="tx1"/>
                </a:solidFill>
                <a:effectLst/>
                <a:latin typeface="+mn-lt"/>
              </a:rPr>
              <a:t>haben</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a:t>
            </a:r>
            <a:r>
              <a:rPr lang="de-DE" dirty="0"/>
              <a:t> </a:t>
            </a:r>
            <a:r>
              <a:rPr lang="de-DE" sz="1200" kern="1200" dirty="0">
                <a:solidFill>
                  <a:schemeClr val="tx1"/>
                </a:solidFill>
                <a:effectLst/>
                <a:latin typeface="+mn-lt"/>
              </a:rPr>
              <a:t>Individuen</a:t>
            </a:r>
            <a:endParaRPr lang="de-DE" sz="1200" kern="1200" dirty="0">
              <a:solidFill>
                <a:schemeClr val="tx1"/>
              </a:solidFill>
              <a:effectLst/>
              <a:latin typeface="+mn-lt"/>
              <a:ea typeface="+mn-ea"/>
              <a:cs typeface="+mn-cs"/>
            </a:endParaRPr>
          </a:p>
          <a:p>
            <a:pPr marL="628650" lvl="1" indent="-171450">
              <a:buFont typeface="Arial"/>
              <a:buChar char="•"/>
            </a:pPr>
            <a:r>
              <a:rPr lang="de-DE" sz="1200" kern="1200" dirty="0">
                <a:solidFill>
                  <a:schemeClr val="tx1"/>
                </a:solidFill>
                <a:effectLst/>
                <a:latin typeface="+mn-lt"/>
              </a:rPr>
              <a:t>Enthält Mädchen </a:t>
            </a:r>
            <a:endParaRPr lang="de-DE" dirty="0">
              <a:effectLst/>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e-DE"/>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10/22/18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‹Nr.›</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88189" y="111816"/>
            <a:ext cx="8854517" cy="5535006"/>
          </a:xfrm>
          <a:prstGeom prst="rect">
            <a:avLst/>
          </a:prstGeom>
        </p:spPr>
      </p:pic>
      <p:pic>
        <p:nvPicPr>
          <p:cNvPr id="6" name="Picture 5"/>
          <p:cNvPicPr>
            <a:picLocks noChangeAspect="1"/>
          </p:cNvPicPr>
          <p:nvPr/>
        </p:nvPicPr>
        <p:blipFill>
          <a:blip r:embed="rId4"/>
          <a:stretch>
            <a:fillRect/>
          </a:stretch>
        </p:blipFill>
        <p:spPr>
          <a:xfrm>
            <a:off x="16042" y="-21388"/>
            <a:ext cx="9116501" cy="5712768"/>
          </a:xfrm>
          <a:prstGeom prst="rect">
            <a:avLst/>
          </a:prstGeom>
        </p:spPr>
      </p:pic>
      <p:sp>
        <p:nvSpPr>
          <p:cNvPr id="13" name="Rectangle 12"/>
          <p:cNvSpPr/>
          <p:nvPr/>
        </p:nvSpPr>
        <p:spPr>
          <a:xfrm>
            <a:off x="437177" y="4073065"/>
            <a:ext cx="6282599" cy="1200329"/>
          </a:xfrm>
          <a:prstGeom prst="rect">
            <a:avLst/>
          </a:prstGeom>
        </p:spPr>
        <p:txBody>
          <a:bodyPr wrap="square">
            <a:spAutoFit/>
          </a:bodyPr>
          <a:lstStyle/>
          <a:p>
            <a:r>
              <a:rPr lang="de-DE" sz="3600" dirty="0">
                <a:solidFill>
                  <a:schemeClr val="bg1"/>
                </a:solidFill>
                <a:latin typeface="Segoe UI Light" panose="020B0502040204020203" pitchFamily="34" charset="0"/>
              </a:rPr>
              <a:t>Herzlich</a:t>
            </a:r>
            <a:r>
              <a:rPr lang="de-DE" dirty="0"/>
              <a:t> </a:t>
            </a:r>
            <a:r>
              <a:rPr lang="de-DE" sz="3600" dirty="0">
                <a:solidFill>
                  <a:schemeClr val="bg1"/>
                </a:solidFill>
                <a:latin typeface="Segoe UI Light" panose="020B0502040204020203" pitchFamily="34" charset="0"/>
              </a:rPr>
              <a:t>willkommen</a:t>
            </a:r>
            <a:r>
              <a:rPr lang="de-DE" dirty="0"/>
              <a:t> </a:t>
            </a:r>
            <a:r>
              <a:rPr lang="de-DE" sz="3600" dirty="0">
                <a:solidFill>
                  <a:schemeClr val="bg1"/>
                </a:solidFill>
                <a:latin typeface="Segoe UI Light" panose="020B0502040204020203" pitchFamily="34" charset="0"/>
              </a:rPr>
              <a:t>zur</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en-IE" dirty="0" err="1"/>
              <a:t>Willkommen</a:t>
            </a:r>
            <a:r>
              <a:rPr lang="en-IE" dirty="0"/>
              <a:t> </a:t>
            </a:r>
            <a:r>
              <a:rPr lang="en-IE" dirty="0" err="1"/>
              <a:t>zu</a:t>
            </a:r>
            <a:r>
              <a:rPr lang="en-IE" dirty="0"/>
              <a:t> "Hour of Code™"</a:t>
            </a:r>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descr="Eine kleine Gruppe von Kindern arbeitet zusammen an einem Projekt&#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Und das</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n-US"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7666960" cy="646331"/>
          </a:xfrm>
          <a:prstGeom prst="rect">
            <a:avLst/>
          </a:prstGeom>
        </p:spPr>
        <p:txBody>
          <a:bodyPr wrap="square">
            <a:spAutoFit/>
          </a:bodyPr>
          <a:lstStyle/>
          <a:p>
            <a:r>
              <a:rPr lang="de-DE" sz="3600" dirty="0">
                <a:solidFill>
                  <a:schemeClr val="bg1"/>
                </a:solidFill>
                <a:latin typeface="Segoe UI Light" panose="020B0502040204020203" pitchFamily="34" charset="0"/>
              </a:rPr>
              <a:t>Beim Programmieren geht es um …</a:t>
            </a:r>
          </a:p>
        </p:txBody>
      </p:sp>
      <p:sp>
        <p:nvSpPr>
          <p:cNvPr id="5" name="Title 4" hidden="1"/>
          <p:cNvSpPr>
            <a:spLocks noGrp="1"/>
          </p:cNvSpPr>
          <p:nvPr>
            <p:ph type="ctrTitle"/>
          </p:nvPr>
        </p:nvSpPr>
        <p:spPr/>
        <p:txBody>
          <a:bodyPr/>
          <a:lstStyle/>
          <a:p>
            <a:r>
              <a:rPr lang="de-DE" dirty="0"/>
              <a:t>Beim Programmieren geht es um …</a:t>
            </a:r>
            <a:endParaRPr lang="en-IE" dirty="0"/>
          </a:p>
        </p:txBody>
      </p:sp>
      <p:sp>
        <p:nvSpPr>
          <p:cNvPr id="6" name="Subtitle 5" hidden="1"/>
          <p:cNvSpPr>
            <a:spLocks noGrp="1"/>
          </p:cNvSpPr>
          <p:nvPr>
            <p:ph type="subTitle" idx="1"/>
          </p:nvPr>
        </p:nvSpPr>
        <p:spPr/>
        <p:txBody>
          <a:bodyPr/>
          <a:lstStyle/>
          <a:p>
            <a:endParaRPr lang="en-I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n-US"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8563233" cy="5715000"/>
          </a:xfrm>
          <a:prstGeom prst="rect">
            <a:avLst/>
          </a:prstGeom>
        </p:spPr>
      </p:pic>
      <p:pic>
        <p:nvPicPr>
          <p:cNvPr id="8" name="Picture 7" descr="Drei Mädchen arbeiten zusammen an einem Laptop und lösen ein Problem&#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17" name="Rectangle 16"/>
          <p:cNvSpPr/>
          <p:nvPr/>
        </p:nvSpPr>
        <p:spPr>
          <a:xfrm>
            <a:off x="4572000" y="2883752"/>
            <a:ext cx="4342724" cy="1200329"/>
          </a:xfrm>
          <a:prstGeom prst="rect">
            <a:avLst/>
          </a:prstGeom>
        </p:spPr>
        <p:txBody>
          <a:bodyPr wrap="square">
            <a:spAutoFit/>
          </a:bodyPr>
          <a:lstStyle/>
          <a:p>
            <a:pPr algn="ctr"/>
            <a:r>
              <a:rPr lang="de-DE" sz="3600" dirty="0">
                <a:solidFill>
                  <a:schemeClr val="bg1"/>
                </a:solidFill>
                <a:latin typeface="Segoe UI Light" panose="020B0502040204020203" pitchFamily="34" charset="0"/>
              </a:rPr>
              <a:t>Lösung von Problemen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en-IE"/>
              <a:t>Lösung von Problemen</a:t>
            </a:r>
            <a:endParaRPr lang="en-IE" dirty="0"/>
          </a:p>
        </p:txBody>
      </p:sp>
      <p:sp>
        <p:nvSpPr>
          <p:cNvPr id="11" name="Subtitle 10"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n-US"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descr="Farbige Stifte&#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Kreativität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en-IE" dirty="0" err="1"/>
              <a:t>Kreativität</a:t>
            </a:r>
            <a:endParaRPr lang="en-IE" dirty="0"/>
          </a:p>
        </p:txBody>
      </p:sp>
      <p:sp>
        <p:nvSpPr>
          <p:cNvPr id="8" name="Subtitle 7" hidden="1"/>
          <p:cNvSpPr>
            <a:spLocks noGrp="1"/>
          </p:cNvSpPr>
          <p:nvPr>
            <p:ph type="subTitle" idx="1"/>
          </p:nvPr>
        </p:nvSpPr>
        <p:spPr/>
        <p:txBody>
          <a:bodyPr/>
          <a:lstStyle/>
          <a:p>
            <a:endParaRPr lang="en-IE"/>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n-US"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26252"/>
            <a:ext cx="4572000" cy="5715000"/>
          </a:xfrm>
          <a:prstGeom prst="rect">
            <a:avLst/>
          </a:prstGeom>
        </p:spPr>
      </p:pic>
      <p:pic>
        <p:nvPicPr>
          <p:cNvPr id="10" name="Picture 9" descr="Eine Gruppe lächelnder Teenager mit verschiedenen ethnischen Hintergründen haben Spaß an gemeinsamen Interess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 y="25400"/>
            <a:ext cx="9116501" cy="5715000"/>
          </a:xfrm>
          <a:prstGeom prst="rect">
            <a:avLst/>
          </a:prstGeom>
        </p:spPr>
      </p:pic>
      <p:pic>
        <p:nvPicPr>
          <p:cNvPr id="2" name="Picture 1"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Zusammenarbeit</a:t>
            </a:r>
          </a:p>
        </p:txBody>
      </p:sp>
      <p:sp>
        <p:nvSpPr>
          <p:cNvPr id="4" name="Title 3" hidden="1"/>
          <p:cNvSpPr>
            <a:spLocks noGrp="1"/>
          </p:cNvSpPr>
          <p:nvPr>
            <p:ph type="ctrTitle"/>
          </p:nvPr>
        </p:nvSpPr>
        <p:spPr/>
        <p:txBody>
          <a:bodyPr/>
          <a:lstStyle/>
          <a:p>
            <a:r>
              <a:rPr lang="en-IE" dirty="0" err="1"/>
              <a:t>Zusammenarbeit</a:t>
            </a:r>
            <a:endParaRPr lang="en-IE" dirty="0"/>
          </a:p>
        </p:txBody>
      </p:sp>
      <p:sp>
        <p:nvSpPr>
          <p:cNvPr id="7" name="Subtitle 6"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9" name="Picture 8">
            <a:extLst>
              <a:ext uri="{FF2B5EF4-FFF2-40B4-BE49-F238E27FC236}">
                <a16:creationId xmlns:a16="http://schemas.microsoft.com/office/drawing/2014/main" id="{1F005E12-FDAC-4435-8E74-29D4E64D8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754327"/>
          </a:xfrm>
          <a:prstGeom prst="rect">
            <a:avLst/>
          </a:prstGeom>
        </p:spPr>
        <p:txBody>
          <a:bodyPr wrap="square">
            <a:spAutoFit/>
          </a:bodyPr>
          <a:lstStyle/>
          <a:p>
            <a:r>
              <a:rPr lang="de-DE" sz="3600" dirty="0">
                <a:latin typeface="Segoe UI Light" panose="020B0502040204020203" pitchFamily="34" charset="0"/>
              </a:rPr>
              <a:t>Was machen du und deine Freunde am liebsten? </a:t>
            </a:r>
          </a:p>
        </p:txBody>
      </p:sp>
      <p:sp>
        <p:nvSpPr>
          <p:cNvPr id="27" name="Rectangle 2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macht ihr am liebsten?</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n-US"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descr="Funk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Setzt</a:t>
            </a:r>
            <a:r>
              <a:rPr lang="en-IE" dirty="0"/>
              <a:t> </a:t>
            </a:r>
            <a:r>
              <a:rPr lang="en-IE" dirty="0" err="1"/>
              <a:t>eure</a:t>
            </a:r>
            <a:r>
              <a:rPr lang="en-IE" dirty="0"/>
              <a:t> </a:t>
            </a:r>
            <a:r>
              <a:rPr lang="en-IE" dirty="0" err="1"/>
              <a:t>Interessen</a:t>
            </a:r>
            <a:r>
              <a:rPr lang="en-IE" dirty="0"/>
              <a:t> um</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n-US" dirty="0"/>
          </a:p>
        </p:txBody>
      </p:sp>
      <p:sp>
        <p:nvSpPr>
          <p:cNvPr id="9" name="TextBox 8"/>
          <p:cNvSpPr txBox="1"/>
          <p:nvPr/>
        </p:nvSpPr>
        <p:spPr>
          <a:xfrm>
            <a:off x="790486" y="3172403"/>
            <a:ext cx="2979082"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771821" y="3750912"/>
            <a:ext cx="3205786" cy="335896"/>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790482" y="4292086"/>
            <a:ext cx="1262254" cy="33589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57225" y="1382879"/>
            <a:ext cx="3339042" cy="3416320"/>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Was auch immer euch interessiert - Programmieren gibt allem neues Leben. </a:t>
            </a: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descr="Junge Frau macht ein Foto mit einer Kamera.&#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en-IE" dirty="0" err="1"/>
              <a:t>Wendet</a:t>
            </a:r>
            <a:r>
              <a:rPr lang="en-IE" dirty="0"/>
              <a:t> das </a:t>
            </a:r>
            <a:r>
              <a:rPr lang="en-IE" dirty="0" err="1"/>
              <a:t>Gelernte</a:t>
            </a:r>
            <a:r>
              <a:rPr lang="en-IE" dirty="0"/>
              <a:t> an</a:t>
            </a:r>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n-US" dirty="0"/>
          </a:p>
        </p:txBody>
      </p:sp>
      <p:sp>
        <p:nvSpPr>
          <p:cNvPr id="9" name="TextBox 8"/>
          <p:cNvSpPr txBox="1"/>
          <p:nvPr/>
        </p:nvSpPr>
        <p:spPr>
          <a:xfrm>
            <a:off x="715835" y="3241605"/>
            <a:ext cx="4285373"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2888343" y="2703544"/>
            <a:ext cx="2432957"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81625" y="3804553"/>
            <a:ext cx="4728575" cy="430793"/>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2" name="TextBox 11"/>
          <p:cNvSpPr txBox="1"/>
          <p:nvPr/>
        </p:nvSpPr>
        <p:spPr>
          <a:xfrm>
            <a:off x="752005" y="4339726"/>
            <a:ext cx="2511895" cy="430793"/>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09598" y="878849"/>
            <a:ext cx="5391151" cy="3970318"/>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Während eures </a:t>
            </a:r>
            <a:br>
              <a:rPr lang="de-DE" sz="3600" dirty="0">
                <a:solidFill>
                  <a:schemeClr val="bg1"/>
                </a:solidFill>
                <a:latin typeface="Segoe UI Light" panose="020B0502040204020203" pitchFamily="34" charset="0"/>
              </a:rPr>
            </a:br>
            <a:r>
              <a:rPr lang="de-DE" sz="3600" dirty="0">
                <a:solidFill>
                  <a:schemeClr val="bg1"/>
                </a:solidFill>
                <a:latin typeface="Segoe UI Light" panose="020B0502040204020203" pitchFamily="34" charset="0"/>
              </a:rPr>
              <a:t>"Hour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"-Tutorials</a:t>
            </a:r>
          </a:p>
          <a:p>
            <a:r>
              <a:rPr lang="de-DE" sz="3600" dirty="0">
                <a:solidFill>
                  <a:schemeClr val="bg1"/>
                </a:solidFill>
                <a:latin typeface="Segoe UI Light" panose="020B0502040204020203" pitchFamily="34" charset="0"/>
              </a:rPr>
              <a:t>solltet ihr daran denken, wie ihr das, was ihr hier lernt, auf die Sachen anwenden könnt, die ihr gerne macht.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7296178822_cbb6afac3f_b (1).jpg"/>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descr="Aufgeregte Schüler jubeln begeistert&#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de-DE" sz="3600" dirty="0">
                <a:solidFill>
                  <a:schemeClr val="bg1"/>
                </a:solidFill>
                <a:latin typeface="Segoe UI Light" panose="020B0502040204020203" pitchFamily="34" charset="0"/>
              </a:rPr>
              <a:t>Minecraft</a:t>
            </a:r>
          </a:p>
          <a:p>
            <a:r>
              <a:rPr lang="de-DE" sz="3600" dirty="0">
                <a:solidFill>
                  <a:schemeClr val="bg1"/>
                </a:solidFill>
                <a:latin typeface="Segoe UI Light" panose="020B0502040204020203" pitchFamily="34" charset="0"/>
              </a:rPr>
              <a:t>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 </a:t>
            </a:r>
          </a:p>
          <a:p>
            <a:r>
              <a:rPr lang="de-DE" sz="3600" dirty="0">
                <a:solidFill>
                  <a:schemeClr val="bg1"/>
                </a:solidFill>
                <a:latin typeface="Segoe UI Light" panose="020B0502040204020203" pitchFamily="34" charset="0"/>
              </a:rPr>
              <a:t>wie es abläuft!</a:t>
            </a:r>
          </a:p>
        </p:txBody>
      </p:sp>
      <p:sp>
        <p:nvSpPr>
          <p:cNvPr id="7" name="Title 6" hidden="1"/>
          <p:cNvSpPr>
            <a:spLocks noGrp="1"/>
          </p:cNvSpPr>
          <p:nvPr>
            <p:ph type="ctrTitle"/>
          </p:nvPr>
        </p:nvSpPr>
        <p:spPr/>
        <p:txBody>
          <a:bodyPr/>
          <a:lstStyle/>
          <a:p>
            <a:r>
              <a:rPr lang="en-IE" dirty="0" err="1"/>
              <a:t>Wie</a:t>
            </a:r>
            <a:r>
              <a:rPr lang="en-IE" dirty="0"/>
              <a:t> </a:t>
            </a:r>
            <a:r>
              <a:rPr lang="en-IE" dirty="0" err="1"/>
              <a:t>es</a:t>
            </a:r>
            <a:r>
              <a:rPr lang="en-IE" dirty="0"/>
              <a:t> </a:t>
            </a:r>
            <a:r>
              <a:rPr lang="en-IE" dirty="0" err="1"/>
              <a:t>abläuft</a:t>
            </a:r>
            <a:endParaRPr lang="en-IE" dirty="0"/>
          </a:p>
        </p:txBody>
      </p:sp>
      <p:sp>
        <p:nvSpPr>
          <p:cNvPr id="8" name="Subtitle 7"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n-US"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 y="441223"/>
            <a:ext cx="9116501" cy="5715000"/>
          </a:xfrm>
          <a:prstGeom prst="rect">
            <a:avLst/>
          </a:prstGeom>
        </p:spPr>
      </p:pic>
      <p:sp>
        <p:nvSpPr>
          <p:cNvPr id="7" name="Rectangle 6" descr="&#10;"/>
          <p:cNvSpPr/>
          <p:nvPr/>
        </p:nvSpPr>
        <p:spPr>
          <a:xfrm>
            <a:off x="575733" y="2594456"/>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44607"/>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p:cNvPicPr>
          <p:nvPr/>
        </p:nvPicPr>
        <p:blipFill>
          <a:blip r:embed="rId3"/>
          <a:stretch>
            <a:fillRect/>
          </a:stretch>
        </p:blipFill>
        <p:spPr>
          <a:xfrm>
            <a:off x="168125" y="59789"/>
            <a:ext cx="5493929" cy="5249388"/>
          </a:xfrm>
          <a:prstGeom prst="rect">
            <a:avLst/>
          </a:prstGeom>
        </p:spPr>
      </p:pic>
      <p:pic>
        <p:nvPicPr>
          <p:cNvPr id="4" name="Picture 3" descr="Beim Sonnenuntergang im Hintergrund springt ein Teenager auf einen Felsvorsprung in der Wüste&#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Lasst uns übers Programmieren reden, bevor wir anfangen!</a:t>
            </a:r>
            <a:endParaRPr lang="de-DE" sz="1800" dirty="0">
              <a:solidFill>
                <a:schemeClr val="bg1"/>
              </a:solidFill>
              <a:effectLst/>
              <a:latin typeface="Segoe Pro" charset="0"/>
              <a:ea typeface="Segoe Pro" charset="0"/>
              <a:cs typeface="Segoe Pro" charset="0"/>
            </a:endParaRPr>
          </a:p>
        </p:txBody>
      </p:sp>
      <p:sp>
        <p:nvSpPr>
          <p:cNvPr id="5" name="Title 4" hidden="1"/>
          <p:cNvSpPr>
            <a:spLocks noGrp="1"/>
          </p:cNvSpPr>
          <p:nvPr>
            <p:ph type="ctrTitle"/>
          </p:nvPr>
        </p:nvSpPr>
        <p:spPr/>
        <p:txBody>
          <a:bodyPr/>
          <a:lstStyle/>
          <a:p>
            <a:r>
              <a:rPr lang="en-IE" dirty="0" err="1"/>
              <a:t>Reden</a:t>
            </a:r>
            <a:r>
              <a:rPr lang="en-IE" dirty="0"/>
              <a:t> </a:t>
            </a:r>
            <a:r>
              <a:rPr lang="en-IE" dirty="0" err="1"/>
              <a:t>wir</a:t>
            </a:r>
            <a:r>
              <a:rPr lang="en-IE" dirty="0"/>
              <a:t> </a:t>
            </a:r>
            <a:r>
              <a:rPr lang="en-IE" dirty="0" err="1"/>
              <a:t>übers</a:t>
            </a:r>
            <a:r>
              <a:rPr lang="en-IE" dirty="0"/>
              <a:t> </a:t>
            </a:r>
            <a:r>
              <a:rPr lang="en-IE" dirty="0" err="1"/>
              <a:t>Programmieren</a:t>
            </a:r>
            <a:r>
              <a:rPr lang="en-IE" dirty="0"/>
              <a:t>!</a:t>
            </a:r>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n-US"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13855" y="509637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a:t>
            </a:r>
            <a:r>
              <a:rPr lang="de-DE" sz="3600" dirty="0">
                <a:latin typeface="Segoe UI Light" panose="020B0502040204020203" pitchFamily="34" charset="0"/>
                <a:ea typeface="Segoe Pro Light" charset="0"/>
                <a:cs typeface="Segoe UI Light" panose="020B0502040204020203" pitchFamily="34" charset="0"/>
              </a:rPr>
              <a:t>et</a:t>
            </a:r>
            <a:r>
              <a:rPr lang="en-US" sz="3600" dirty="0">
                <a:latin typeface="Segoe UI Light" panose="020B0502040204020203" pitchFamily="34" charset="0"/>
                <a:ea typeface="Segoe Pro Light" charset="0"/>
                <a:cs typeface="Segoe UI Light" panose="020B0502040204020203" pitchFamily="34" charset="0"/>
              </a:rPr>
              <a:t> </a:t>
            </a:r>
            <a:r>
              <a:rPr lang="de-DE" sz="3600" dirty="0">
                <a:latin typeface="Segoe UI Light" panose="020B0502040204020203" pitchFamily="34" charset="0"/>
                <a:ea typeface="Segoe Pro Light" charset="0"/>
                <a:cs typeface="Segoe UI Light" panose="020B0502040204020203" pitchFamily="34" charset="0"/>
              </a:rPr>
              <a:t>das</a:t>
            </a:r>
            <a:r>
              <a:rPr lang="en-US" sz="3600" dirty="0">
                <a:latin typeface="Segoe UI Light" panose="020B0502040204020203" pitchFamily="34" charset="0"/>
                <a:ea typeface="Segoe Pro Light" charset="0"/>
                <a:cs typeface="Segoe UI Light" panose="020B0502040204020203" pitchFamily="34" charset="0"/>
              </a:rPr>
              <a:t> tutorial </a:t>
            </a:r>
            <a:r>
              <a:rPr lang="de-DE" sz="3600" dirty="0">
                <a:latin typeface="Segoe UI Light" panose="020B0502040204020203" pitchFamily="34" charset="0"/>
                <a:ea typeface="Segoe Pro Light" charset="0"/>
                <a:cs typeface="Segoe UI Light" panose="020B0502040204020203" pitchFamily="34" charset="0"/>
              </a:rPr>
              <a:t>unter</a:t>
            </a:r>
            <a:r>
              <a:rPr lang="en-US" sz="3600">
                <a:latin typeface="Segoe UI Light" panose="020B0502040204020203" pitchFamily="34" charset="0"/>
                <a:ea typeface="Segoe Pro Light" charset="0"/>
                <a:cs typeface="Segoe UI Light" panose="020B0502040204020203" pitchFamily="34" charset="0"/>
              </a:rPr>
              <a:t> </a:t>
            </a:r>
            <a:r>
              <a:rPr lang="en-US" sz="3600" dirty="0">
                <a:latin typeface="Segoe UI Light" panose="020B0502040204020203" pitchFamily="34" charset="0"/>
                <a:ea typeface="Segoe Pro Light" charset="0"/>
                <a:cs typeface="Segoe UI Light" panose="020B0502040204020203" pitchFamily="34" charset="0"/>
              </a:rPr>
              <a:t>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5" y="96985"/>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8" name="Picture 7"/>
          <p:cNvPicPr>
            <a:picLocks noChangeAspect="1"/>
          </p:cNvPicPr>
          <p:nvPr/>
        </p:nvPicPr>
        <p:blipFill>
          <a:blip r:embed="rId4"/>
          <a:stretch>
            <a:fillRect/>
          </a:stretch>
        </p:blipFill>
        <p:spPr>
          <a:xfrm>
            <a:off x="285750" y="0"/>
            <a:ext cx="8572500" cy="5715000"/>
          </a:xfrm>
          <a:prstGeom prst="rect">
            <a:avLst/>
          </a:prstGeom>
        </p:spPr>
      </p:pic>
      <p:pic>
        <p:nvPicPr>
          <p:cNvPr id="6" name="Picture 5" descr="Eine Hauskatze trägt ein Löwenkostüm und gähnt&#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699" y="2542403"/>
            <a:ext cx="4229101" cy="646331"/>
          </a:xfrm>
          <a:prstGeom prst="rect">
            <a:avLst/>
          </a:prstGeom>
        </p:spPr>
        <p:txBody>
          <a:bodyPr wrap="square">
            <a:spAutoFit/>
          </a:bodyPr>
          <a:lstStyle/>
          <a:p>
            <a:r>
              <a:rPr lang="de-DE" sz="3600" dirty="0">
                <a:solidFill>
                  <a:schemeClr val="bg1"/>
                </a:solidFill>
                <a:latin typeface="Segoe UI Light" panose="020B0502040204020203" pitchFamily="34" charset="0"/>
              </a:rPr>
              <a:t>Zusammenfassung</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Zum</a:t>
            </a:r>
            <a:r>
              <a:rPr lang="en-IE" dirty="0"/>
              <a:t> </a:t>
            </a:r>
            <a:r>
              <a:rPr lang="en-IE" dirty="0" err="1"/>
              <a:t>Ende</a:t>
            </a:r>
            <a:r>
              <a:rPr lang="en-IE" dirty="0"/>
              <a:t> </a:t>
            </a:r>
            <a:r>
              <a:rPr lang="en-IE" dirty="0" err="1"/>
              <a:t>kommen</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n-US"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4343399" cy="2308324"/>
          </a:xfrm>
          <a:prstGeom prst="rect">
            <a:avLst/>
          </a:prstGeom>
        </p:spPr>
        <p:txBody>
          <a:bodyPr wrap="square">
            <a:spAutoFit/>
          </a:bodyPr>
          <a:lstStyle/>
          <a:p>
            <a:r>
              <a:rPr lang="de-DE" sz="3600" dirty="0">
                <a:latin typeface="Segoe UI Light" panose="020B0502040204020203" pitchFamily="34" charset="0"/>
              </a:rPr>
              <a:t>Woran denkt ihr</a:t>
            </a:r>
            <a:r>
              <a:rPr lang="de-DE" dirty="0"/>
              <a:t> </a:t>
            </a:r>
            <a:r>
              <a:rPr lang="de-DE" sz="3600" dirty="0">
                <a:latin typeface="Segoe UI Light" panose="020B0502040204020203" pitchFamily="34" charset="0"/>
              </a:rPr>
              <a:t>jetzt, wenn ihr das Wort „Programmieren“ hört? </a:t>
            </a:r>
          </a:p>
        </p:txBody>
      </p:sp>
      <p:sp>
        <p:nvSpPr>
          <p:cNvPr id="11" name="Rectangle 10"/>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de-DE" dirty="0"/>
              <a:t>Was denkt ihr jetzt übers Programmieren?</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n-US"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0958" y="422128"/>
            <a:ext cx="4218741" cy="3078407"/>
          </a:xfrm>
          <a:prstGeom prst="rect">
            <a:avLst/>
          </a:prstGeom>
        </p:spPr>
        <p:txBody>
          <a:bodyPr wrap="square">
            <a:spAutoFit/>
          </a:bodyPr>
          <a:lstStyle/>
          <a:p>
            <a:r>
              <a:rPr lang="de-DE" sz="3600" dirty="0">
                <a:latin typeface="Segoe UI Light" panose="020B0502040204020203" pitchFamily="34" charset="0"/>
              </a:rPr>
              <a:t>Was würdet ihr gerne gemeinsam mit euren Freunden entwickeln? </a:t>
            </a:r>
          </a:p>
          <a:p>
            <a:r>
              <a:rPr lang="de-DE" dirty="0"/>
              <a:t> </a:t>
            </a:r>
          </a:p>
          <a:p>
            <a:r>
              <a:rPr lang="de-DE" sz="1800" dirty="0">
                <a:latin typeface="Segoe UI Light" panose="020B0502040204020203" pitchFamily="34" charset="0"/>
              </a:rPr>
              <a:t>Das kann ein Spiel sein, eine Webseite, </a:t>
            </a:r>
            <a:br>
              <a:rPr lang="de-DE" sz="1800" dirty="0">
                <a:latin typeface="Segoe UI Light" panose="020B0502040204020203" pitchFamily="34" charset="0"/>
              </a:rPr>
            </a:br>
            <a:r>
              <a:rPr lang="de-DE" sz="1800" dirty="0">
                <a:latin typeface="Segoe UI Light" panose="020B0502040204020203" pitchFamily="34" charset="0"/>
              </a:rPr>
              <a:t>ein Programm, eine App - seid kreativ! </a:t>
            </a:r>
          </a:p>
        </p:txBody>
      </p:sp>
      <p:sp>
        <p:nvSpPr>
          <p:cNvPr id="10" name="Rectangle 9"/>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a:t>Was </a:t>
            </a:r>
            <a:r>
              <a:rPr lang="en-IE" dirty="0" err="1"/>
              <a:t>wollt</a:t>
            </a:r>
            <a:r>
              <a:rPr lang="en-IE" dirty="0"/>
              <a:t> </a:t>
            </a:r>
            <a:r>
              <a:rPr lang="en-IE" dirty="0" err="1"/>
              <a:t>ihr</a:t>
            </a:r>
            <a:r>
              <a:rPr lang="en-IE" dirty="0"/>
              <a:t> </a:t>
            </a:r>
            <a:r>
              <a:rPr lang="en-IE" dirty="0" err="1"/>
              <a:t>entwickeln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n-US"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0500"/>
            <a:ext cx="9116501" cy="5715000"/>
          </a:xfrm>
          <a:prstGeom prst="rect">
            <a:avLst/>
          </a:prstGeom>
        </p:spPr>
      </p:pic>
      <p:sp>
        <p:nvSpPr>
          <p:cNvPr id="4" name="Title 3" hidden="1"/>
          <p:cNvSpPr>
            <a:spLocks noGrp="1"/>
          </p:cNvSpPr>
          <p:nvPr>
            <p:ph type="ctrTitle"/>
          </p:nvPr>
        </p:nvSpPr>
        <p:spPr/>
        <p:txBody>
          <a:bodyPr/>
          <a:lstStyle/>
          <a:p>
            <a:r>
              <a:rPr lang="en-IE" dirty="0" err="1"/>
              <a:t>Nächste</a:t>
            </a:r>
            <a:r>
              <a:rPr lang="en-IE" dirty="0"/>
              <a:t> </a:t>
            </a:r>
            <a:r>
              <a:rPr lang="en-IE" dirty="0" err="1"/>
              <a:t>Schritte</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n-US" dirty="0"/>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1</a:t>
            </a:r>
          </a:p>
        </p:txBody>
      </p:sp>
      <p:sp>
        <p:nvSpPr>
          <p:cNvPr id="65" name="Rectangle 64"/>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2</a:t>
            </a:r>
          </a:p>
        </p:txBody>
      </p:sp>
      <p:sp>
        <p:nvSpPr>
          <p:cNvPr id="66" name="Rectangle 65"/>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3</a:t>
            </a: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en-US" sz="1053"/>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70" name="Rectangle 69"/>
          <p:cNvSpPr/>
          <p:nvPr/>
        </p:nvSpPr>
        <p:spPr>
          <a:xfrm>
            <a:off x="563532" y="3057342"/>
            <a:ext cx="2580283" cy="523220"/>
          </a:xfrm>
          <a:prstGeom prst="rect">
            <a:avLst/>
          </a:prstGeom>
        </p:spPr>
        <p:txBody>
          <a:bodyPr wrap="square">
            <a:spAutoFit/>
          </a:bodyPr>
          <a:lstStyle/>
          <a:p>
            <a:r>
              <a:rPr lang="de-DE" sz="2800" dirty="0">
                <a:solidFill>
                  <a:schemeClr val="bg1"/>
                </a:solidFill>
                <a:latin typeface="Segoe UI Light" panose="020B0502040204020203" pitchFamily="34" charset="0"/>
              </a:rPr>
              <a:t>Euer Zertifikat.</a:t>
            </a: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lvl="0"/>
            <a:r>
              <a:rPr lang="de-DE" sz="3600" dirty="0">
                <a:solidFill>
                  <a:prstClr val="white"/>
                </a:solidFill>
                <a:latin typeface="Segoe UI Light" panose="020B0502040204020203" pitchFamily="34" charset="0"/>
              </a:rPr>
              <a:t>Was könnt ihr als nächstes lernen? </a:t>
            </a:r>
          </a:p>
          <a:p>
            <a:pPr lvl="0"/>
            <a:r>
              <a:rPr lang="de-DE" sz="3600" dirty="0">
                <a:solidFill>
                  <a:prstClr val="white"/>
                </a:solidFill>
                <a:latin typeface="Segoe UI Light" panose="020B0502040204020203" pitchFamily="34" charset="0"/>
              </a:rPr>
              <a:t>Es muss noch nicht vorbei sein! </a:t>
            </a:r>
          </a:p>
          <a:p>
            <a:pPr lvl="0"/>
            <a:r>
              <a:rPr lang="de-DE"/>
              <a:t> </a:t>
            </a:r>
          </a:p>
          <a:p>
            <a:pPr lvl="0"/>
            <a:r>
              <a:rPr lang="de-DE" sz="1800" dirty="0">
                <a:solidFill>
                  <a:prstClr val="white"/>
                </a:solidFill>
                <a:latin typeface="Segoe UI Light" panose="020B0502040204020203" pitchFamily="34" charset="0"/>
              </a:rPr>
              <a:t>Hier sind ein paar Vorschläge zum Feiern, Weiterlernen, und Spaß haben! </a:t>
            </a:r>
          </a:p>
        </p:txBody>
      </p:sp>
      <p:sp>
        <p:nvSpPr>
          <p:cNvPr id="73" name="Rectangle 72"/>
          <p:cNvSpPr/>
          <p:nvPr/>
        </p:nvSpPr>
        <p:spPr>
          <a:xfrm>
            <a:off x="3143815" y="3057342"/>
            <a:ext cx="229599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 spielen.</a:t>
            </a:r>
          </a:p>
        </p:txBody>
      </p:sp>
      <p:sp>
        <p:nvSpPr>
          <p:cNvPr id="75" name="Rectangle 74"/>
          <p:cNvSpPr/>
          <p:nvPr/>
        </p:nvSpPr>
        <p:spPr>
          <a:xfrm>
            <a:off x="6059156" y="3057342"/>
            <a:ext cx="244137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 lernen.</a:t>
            </a:r>
          </a:p>
        </p:txBody>
      </p:sp>
      <p:sp>
        <p:nvSpPr>
          <p:cNvPr id="76" name="Rectangle 75"/>
          <p:cNvSpPr/>
          <p:nvPr/>
        </p:nvSpPr>
        <p:spPr>
          <a:xfrm>
            <a:off x="6057657" y="3770444"/>
            <a:ext cx="2442876"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Unter Microsoft.com/</a:t>
            </a:r>
            <a:br>
              <a:rPr lang="de-DE" sz="1800" dirty="0">
                <a:solidFill>
                  <a:schemeClr val="bg1"/>
                </a:solidFill>
                <a:latin typeface="Segoe UI Light" panose="020B0502040204020203" pitchFamily="34" charset="0"/>
              </a:rPr>
            </a:br>
            <a:r>
              <a:rPr lang="de-DE" sz="1800" dirty="0">
                <a:solidFill>
                  <a:schemeClr val="bg1"/>
                </a:solidFill>
                <a:latin typeface="Segoe UI Light" panose="020B0502040204020203" pitchFamily="34" charset="0"/>
              </a:rPr>
              <a:t>digitalskills findet ihr weitere Ressourcen.</a:t>
            </a:r>
            <a:endParaRPr lang="de-D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563432" y="3770444"/>
            <a:ext cx="2389335" cy="1477328"/>
          </a:xfrm>
          <a:prstGeom prst="rect">
            <a:avLst/>
          </a:prstGeom>
          <a:noFill/>
        </p:spPr>
        <p:txBody>
          <a:bodyPr wrap="square" rtlCol="0">
            <a:spAutoFit/>
          </a:bodyPr>
          <a:lstStyle/>
          <a:p>
            <a:r>
              <a:rPr lang="de-DE" sz="1800" dirty="0">
                <a:solidFill>
                  <a:schemeClr val="bg1"/>
                </a:solidFill>
                <a:latin typeface="Segoe UI Light" panose="020B0502040204020203" pitchFamily="34" charset="0"/>
              </a:rPr>
              <a:t>Herzlichen Glückwunsch! Ihr habt es geschafft! Euer Zertifikat findet ihr am Ende des Tutorials.</a:t>
            </a:r>
          </a:p>
        </p:txBody>
      </p:sp>
      <p:sp>
        <p:nvSpPr>
          <p:cNvPr id="79" name="Rectangle 78"/>
          <p:cNvSpPr/>
          <p:nvPr/>
        </p:nvSpPr>
        <p:spPr>
          <a:xfrm>
            <a:off x="3174065" y="377044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latin typeface="Segoe UI Light" panose="020B0502040204020203" pitchFamily="34" charset="0"/>
              </a:rPr>
              <a:t>Ladet euren Code auf Minecraft: Education Edition hoch und seht zu, wie euer Code im echten Spiel zum Leben erwacht!</a:t>
            </a:r>
            <a:endParaRPr lang="de-DE" sz="1600" spc="30" dirty="0">
              <a:latin typeface="Segoe UI Light" panose="020B0502040204020203" pitchFamily="34" charset="0"/>
              <a:ea typeface="Segoe Pro" charset="0"/>
              <a:cs typeface="Segoe UI Light" panose="020B0502040204020203" pitchFamily="34" charset="0"/>
            </a:endParaRPr>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6230323" cy="1754326"/>
          </a:xfrm>
          <a:prstGeom prst="rect">
            <a:avLst/>
          </a:prstGeom>
        </p:spPr>
        <p:txBody>
          <a:bodyPr wrap="square">
            <a:spAutoFit/>
          </a:bodyPr>
          <a:lstStyle/>
          <a:p>
            <a:r>
              <a:rPr lang="de-DE" sz="3600" dirty="0">
                <a:solidFill>
                  <a:schemeClr val="bg1"/>
                </a:solidFill>
                <a:latin typeface="Segoe UI Light" panose="020B0502040204020203" pitchFamily="34" charset="0"/>
              </a:rPr>
              <a:t>Vielen Dank, dass ihr mitgemacht habt bei der</a:t>
            </a: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n-US" dirty="0"/>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r>
              <a:rPr lang="de-DE" sz="1600" dirty="0">
                <a:solidFill>
                  <a:schemeClr val="bg1"/>
                </a:solidFill>
              </a:rPr>
              <a:t>© Code.org, 2017. Code.org®, das CODE-Logo und Hour of Code® sind Markenzeichen von Code.org</a:t>
            </a:r>
            <a:endParaRPr lang="de-DE"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600" dirty="0">
                <a:solidFill>
                  <a:schemeClr val="bg1"/>
                </a:solidFill>
              </a:rPr>
              <a:t>Mojang © 2017. „Minecraft“ ist ein Markenzeichen von Mojang AB</a:t>
            </a:r>
          </a:p>
          <a:p>
            <a:pPr lvl="0">
              <a:defRPr/>
            </a:pPr>
            <a:r>
              <a:rPr lang="de-DE" sz="1600" dirty="0">
                <a:solidFill>
                  <a:schemeClr val="bg1"/>
                </a:solidFill>
              </a:rPr>
              <a:t>© 2017 Microsoft Corporation. Alle Rechte vorbehalten.</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975226" y="1321069"/>
            <a:ext cx="4153975" cy="3632405"/>
          </a:xfrm>
          <a:prstGeom prst="rect">
            <a:avLst/>
          </a:prstGeom>
        </p:spPr>
        <p:txBody>
          <a:bodyPr wrap="square">
            <a:spAutoFit/>
          </a:bodyPr>
          <a:lstStyle/>
          <a:p>
            <a:r>
              <a:rPr lang="de-DE" sz="3600" dirty="0">
                <a:latin typeface="Segoe UI Light" panose="020B0502040204020203" pitchFamily="34" charset="0"/>
              </a:rPr>
              <a:t>Wenn ihr</a:t>
            </a:r>
          </a:p>
          <a:p>
            <a:r>
              <a:rPr lang="de-DE" sz="3600" dirty="0">
                <a:latin typeface="Segoe UI Light" panose="020B0502040204020203" pitchFamily="34" charset="0"/>
              </a:rPr>
              <a:t>das Wort „Programmieren“</a:t>
            </a:r>
          </a:p>
          <a:p>
            <a:r>
              <a:rPr lang="de-DE" sz="3600" dirty="0">
                <a:latin typeface="Segoe UI Light" panose="020B0502040204020203" pitchFamily="34" charset="0"/>
              </a:rPr>
              <a:t> hört, woran denkt ihr dann?</a:t>
            </a:r>
          </a:p>
          <a:p>
            <a:r>
              <a:rPr lang="de-DE" dirty="0"/>
              <a:t> </a:t>
            </a:r>
          </a:p>
          <a:p>
            <a:r>
              <a:rPr lang="de-DE" sz="1800" dirty="0">
                <a:latin typeface="Segoe UI Light" panose="020B0502040204020203" pitchFamily="34" charset="0"/>
              </a:rPr>
              <a:t>Sprecht zwei Minuten darüber mit euren Freunden, dann erzählt es der Gruppe! </a:t>
            </a:r>
            <a:endParaRPr lang="de-DE"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wisst ihr übers "Programmieren"?</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n-US"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0421" y="1265548"/>
            <a:ext cx="7473952" cy="3183903"/>
          </a:xfrm>
          <a:prstGeom prst="rect">
            <a:avLst/>
          </a:prstGeom>
        </p:spPr>
      </p:pic>
      <p:pic>
        <p:nvPicPr>
          <p:cNvPr id="9" name="Picture 8" descr="Ein Junge lernt alleine am Schreibtisch&#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 nicht.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3" name="Title 2"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 </a:t>
            </a:r>
            <a:r>
              <a:rPr lang="en-IE" dirty="0" err="1"/>
              <a:t>nicht</a:t>
            </a:r>
            <a:r>
              <a:rPr lang="en-IE" dirty="0"/>
              <a:t>.</a:t>
            </a:r>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n-US"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Es kann dies sein.</a:t>
            </a:r>
            <a:endParaRPr lang="en-US" sz="3600" dirty="0">
              <a:solidFill>
                <a:schemeClr val="bg1"/>
              </a:solidFill>
              <a:latin typeface="Segoe UI Light" panose="020B0502040204020203" pitchFamily="34" charset="0"/>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384593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540800" y="14580"/>
            <a:ext cx="5586650" cy="5700420"/>
          </a:xfrm>
          <a:prstGeom prst="rect">
            <a:avLst/>
          </a:prstGeom>
        </p:spPr>
      </p:pic>
      <p:pic>
        <p:nvPicPr>
          <p:cNvPr id="9" name="Picture 8" descr="Eine schräge Versammlung von Kätzchen und Katzen arbeitet in einem Großraumbüro an Schreibtischen mit Computern und Telefon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a:t>
            </a:r>
          </a:p>
        </p:txBody>
      </p:sp>
      <p:sp>
        <p:nvSpPr>
          <p:cNvPr id="4" name="Subtitle 3" hidden="1"/>
          <p:cNvSpPr>
            <a:spLocks noGrp="1"/>
          </p:cNvSpPr>
          <p:nvPr>
            <p:ph type="subTitle" idx="1"/>
          </p:nvPr>
        </p:nvSpPr>
        <p:spPr/>
        <p:txBody>
          <a:bodyPr/>
          <a:lstStyle/>
          <a:p>
            <a:endParaRPr lang="en-IE"/>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n-US"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880556" cy="646331"/>
          </a:xfrm>
          <a:prstGeom prst="rect">
            <a:avLst/>
          </a:prstGeom>
        </p:spPr>
        <p:txBody>
          <a:bodyPr wrap="square">
            <a:spAutoFit/>
          </a:bodyPr>
          <a:lstStyle/>
          <a:p>
            <a:r>
              <a:rPr lang="de-DE" sz="3600" dirty="0">
                <a:solidFill>
                  <a:schemeClr val="bg1"/>
                </a:solidFill>
                <a:latin typeface="Segoe UI Light" panose="020B0502040204020203" pitchFamily="34" charset="0"/>
              </a:rPr>
              <a:t>Nicht ernsthaft …</a:t>
            </a:r>
          </a:p>
        </p:txBody>
      </p:sp>
      <p:sp>
        <p:nvSpPr>
          <p:cNvPr id="5" name="Title 4" hidden="1"/>
          <p:cNvSpPr>
            <a:spLocks noGrp="1"/>
          </p:cNvSpPr>
          <p:nvPr>
            <p:ph type="ctrTitle"/>
          </p:nvPr>
        </p:nvSpPr>
        <p:spPr/>
        <p:txBody>
          <a:bodyPr/>
          <a:lstStyle/>
          <a:p>
            <a:r>
              <a:rPr lang="en-IE" dirty="0" err="1"/>
              <a:t>Nicht</a:t>
            </a:r>
            <a:r>
              <a:rPr lang="en-IE" dirty="0"/>
              <a:t> </a:t>
            </a:r>
            <a:r>
              <a:rPr lang="en-IE" dirty="0" err="1"/>
              <a:t>ernsthaft</a:t>
            </a:r>
            <a:endParaRPr lang="en-IE" dirty="0"/>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n-US"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 </a:t>
            </a:r>
            <a:r>
              <a:rPr lang="en-IE" dirty="0" err="1"/>
              <a:t>eigentlich</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n-US"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3302</Words>
  <Application>Microsoft Office PowerPoint</Application>
  <PresentationFormat>Bildschirmpräsentation (16:10)</PresentationFormat>
  <Paragraphs>488</Paragraphs>
  <Slides>26</Slides>
  <Notes>26</Notes>
  <HiddenSlides>0</HiddenSlides>
  <MMClips>1</MMClips>
  <ScaleCrop>false</ScaleCrop>
  <HeadingPairs>
    <vt:vector size="4" baseType="variant">
      <vt:variant>
        <vt:lpstr>Design</vt:lpstr>
      </vt:variant>
      <vt:variant>
        <vt:i4>1</vt:i4>
      </vt:variant>
      <vt:variant>
        <vt:lpstr>Folientitel</vt:lpstr>
      </vt:variant>
      <vt:variant>
        <vt:i4>26</vt:i4>
      </vt:variant>
    </vt:vector>
  </HeadingPairs>
  <TitlesOfParts>
    <vt:vector size="27" baseType="lpstr">
      <vt:lpstr>Office Theme</vt:lpstr>
      <vt:lpstr>Willkommen zu "Hour of Code™"</vt:lpstr>
      <vt:lpstr>Reden wir übers Programmieren!</vt:lpstr>
      <vt:lpstr>Was wisst ihr übers "Programmieren"?</vt:lpstr>
      <vt:lpstr>Hour of Code™ video by Code.org </vt:lpstr>
      <vt:lpstr>Das ist es nicht.</vt:lpstr>
      <vt:lpstr>It’s not this, either </vt:lpstr>
      <vt:lpstr>Das ist es!</vt:lpstr>
      <vt:lpstr>Nicht ernsthaft</vt:lpstr>
      <vt:lpstr>Das ist es eigentlich</vt:lpstr>
      <vt:lpstr>Und das</vt:lpstr>
      <vt:lpstr>Beim Programmieren geht es um …</vt:lpstr>
      <vt:lpstr>Lösung von Problemen</vt:lpstr>
      <vt:lpstr>Kreativität</vt:lpstr>
      <vt:lpstr>Zusammenarbeit</vt:lpstr>
      <vt:lpstr>Was macht ihr am liebsten?</vt:lpstr>
      <vt:lpstr>Setzt eure Interessen um</vt:lpstr>
      <vt:lpstr>Wendet das Gelernte an</vt:lpstr>
      <vt:lpstr>Wie es abläuft</vt:lpstr>
      <vt:lpstr>How it goes down </vt:lpstr>
      <vt:lpstr>Find your tutorial</vt:lpstr>
      <vt:lpstr>Zum Ende kommen</vt:lpstr>
      <vt:lpstr>Was denkt ihr jetzt übers Programmieren?</vt:lpstr>
      <vt:lpstr>Was wollt ihr entwickeln?</vt:lpstr>
      <vt:lpstr>Nächste Schritte</vt:lpstr>
      <vt:lpstr>Thanks for joining! </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 zu "Hour of Code™"</dc:title>
  <dc:creator/>
  <cp:lastModifiedBy>Miguel Wahle (MICROSOFT BERLIN)</cp:lastModifiedBy>
  <cp:revision>3</cp:revision>
  <dcterms:created xsi:type="dcterms:W3CDTF">2015-11-23T11:57:41Z</dcterms:created>
  <dcterms:modified xsi:type="dcterms:W3CDTF">2018-10-22T20:04:11Z</dcterms:modified>
</cp:coreProperties>
</file>